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557" r:id="rId3"/>
    <p:sldId id="558" r:id="rId4"/>
    <p:sldId id="556" r:id="rId5"/>
    <p:sldId id="559" r:id="rId6"/>
    <p:sldId id="575" r:id="rId7"/>
    <p:sldId id="560" r:id="rId8"/>
    <p:sldId id="561" r:id="rId9"/>
    <p:sldId id="562" r:id="rId10"/>
    <p:sldId id="563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3" r:id="rId21"/>
    <p:sldId id="532" r:id="rId22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333399"/>
    <a:srgbClr val="FF0066"/>
    <a:srgbClr val="0033CC"/>
    <a:srgbClr val="FF7C80"/>
    <a:srgbClr val="FFCC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90" autoAdjust="0"/>
    <p:restoredTop sz="91266" autoAdjust="0"/>
  </p:normalViewPr>
  <p:slideViewPr>
    <p:cSldViewPr>
      <p:cViewPr>
        <p:scale>
          <a:sx n="30" d="100"/>
          <a:sy n="30" d="100"/>
        </p:scale>
        <p:origin x="-858" y="-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dudkin.AM\Documents\&#1089;&#1073;&#1099;&#1090;&#1099;\&#1050;%20&#1088;&#1077;&#1075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udkin.AM\Documents\&#1089;&#1073;&#1099;&#1090;&#1099;\&#1085;&#1072;&#1076;&#1073;&#1072;&#1074;&#1082;&#1080;%20&#1079;&#1072;%202017%20&#1075;&#1086;&#1076;%20&#1076;&#1083;&#1103;%20&#1075;&#1088;&#1072;&#1092;&#1080;&#1082;&#1072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55555555555568E-2"/>
          <c:y val="1.9603382664010963E-2"/>
          <c:w val="0.96944444444444478"/>
          <c:h val="0.5208566678224169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6A9FA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66A9FA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66A9FA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66A9FA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66A9FA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66A9FA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66A9FA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66A9FA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66A9FA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000099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0099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0099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000099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000099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000099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0099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4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Лист2!$B$1:$B$69</c:f>
              <c:strCache>
                <c:ptCount val="69"/>
                <c:pt idx="0">
                  <c:v>Республика Дагестан</c:v>
                </c:pt>
                <c:pt idx="1">
                  <c:v>Новосибирская область</c:v>
                </c:pt>
                <c:pt idx="2">
                  <c:v>Республика Татарстан</c:v>
                </c:pt>
                <c:pt idx="3">
                  <c:v>Челябинская область</c:v>
                </c:pt>
                <c:pt idx="4">
                  <c:v>Тамбовская область</c:v>
                </c:pt>
                <c:pt idx="5">
                  <c:v>Калужская область</c:v>
                </c:pt>
                <c:pt idx="6">
                  <c:v>Чеченская Республика</c:v>
                </c:pt>
                <c:pt idx="7">
                  <c:v>Псковская область</c:v>
                </c:pt>
                <c:pt idx="8">
                  <c:v>Калининградская область</c:v>
                </c:pt>
                <c:pt idx="9">
                  <c:v>Иркутская область</c:v>
                </c:pt>
                <c:pt idx="10">
                  <c:v>Пермский край</c:v>
                </c:pt>
                <c:pt idx="11">
                  <c:v>Липецкая область</c:v>
                </c:pt>
                <c:pt idx="12">
                  <c:v>г.Москва</c:v>
                </c:pt>
                <c:pt idx="13">
                  <c:v>Московская область</c:v>
                </c:pt>
                <c:pt idx="14">
                  <c:v>Ленинградская область</c:v>
                </c:pt>
                <c:pt idx="15">
                  <c:v>Тульская область</c:v>
                </c:pt>
                <c:pt idx="16">
                  <c:v>Республика Северная Осетия-Алания</c:v>
                </c:pt>
                <c:pt idx="17">
                  <c:v>Чувашская республика</c:v>
                </c:pt>
                <c:pt idx="18">
                  <c:v>Кемеровская область</c:v>
                </c:pt>
                <c:pt idx="19">
                  <c:v>Омская область</c:v>
                </c:pt>
                <c:pt idx="20">
                  <c:v>г.Санкт-Петербург</c:v>
                </c:pt>
                <c:pt idx="21">
                  <c:v>Забайкальский край</c:v>
                </c:pt>
                <c:pt idx="22">
                  <c:v>Ивановская область</c:v>
                </c:pt>
                <c:pt idx="23">
                  <c:v>Орловская область</c:v>
                </c:pt>
                <c:pt idx="24">
                  <c:v>Рязанская область</c:v>
                </c:pt>
                <c:pt idx="25">
                  <c:v>Астраханская область</c:v>
                </c:pt>
                <c:pt idx="26">
                  <c:v>Удмуртская республика</c:v>
                </c:pt>
                <c:pt idx="27">
                  <c:v>Ставропольский край</c:v>
                </c:pt>
                <c:pt idx="28">
                  <c:v>Ульяновская область</c:v>
                </c:pt>
                <c:pt idx="29">
                  <c:v>Кировская область</c:v>
                </c:pt>
                <c:pt idx="30">
                  <c:v>Владимирская область</c:v>
                </c:pt>
                <c:pt idx="31">
                  <c:v>Вологодская область</c:v>
                </c:pt>
                <c:pt idx="32">
                  <c:v>Смоленская область</c:v>
                </c:pt>
                <c:pt idx="33">
                  <c:v>Республика Бурятия</c:v>
                </c:pt>
                <c:pt idx="34">
                  <c:v>Оренбургская область</c:v>
                </c:pt>
                <c:pt idx="35">
                  <c:v>Архангельская область</c:v>
                </c:pt>
                <c:pt idx="36">
                  <c:v>Ханты-Мансийский автономный округ </c:v>
                </c:pt>
                <c:pt idx="37">
                  <c:v>Белгородская область</c:v>
                </c:pt>
                <c:pt idx="38">
                  <c:v>Республика Башкортостан</c:v>
                </c:pt>
                <c:pt idx="39">
                  <c:v>Костромская область</c:v>
                </c:pt>
                <c:pt idx="40">
                  <c:v>Новгородская область</c:v>
                </c:pt>
                <c:pt idx="41">
                  <c:v>Амурская область</c:v>
                </c:pt>
                <c:pt idx="42">
                  <c:v>Республика Алтай</c:v>
                </c:pt>
                <c:pt idx="43">
                  <c:v>Брянская область</c:v>
                </c:pt>
                <c:pt idx="44">
                  <c:v>Алтайский край</c:v>
                </c:pt>
                <c:pt idx="45">
                  <c:v>Воронежская область</c:v>
                </c:pt>
                <c:pt idx="46">
                  <c:v>Свердловская область</c:v>
                </c:pt>
                <c:pt idx="47">
                  <c:v>Волгоградская область</c:v>
                </c:pt>
                <c:pt idx="48">
                  <c:v>Саратовская область</c:v>
                </c:pt>
                <c:pt idx="49">
                  <c:v>Ярославская область</c:v>
                </c:pt>
                <c:pt idx="50">
                  <c:v>Краснодарский край, Республика Адыгея</c:v>
                </c:pt>
                <c:pt idx="51">
                  <c:v>Кабардино-Балкарская Республика</c:v>
                </c:pt>
                <c:pt idx="52">
                  <c:v>Самарская область</c:v>
                </c:pt>
                <c:pt idx="53">
                  <c:v>Республика Ингушетия</c:v>
                </c:pt>
                <c:pt idx="54">
                  <c:v>Курганская область</c:v>
                </c:pt>
                <c:pt idx="55">
                  <c:v>Еврейская автономная область</c:v>
                </c:pt>
                <c:pt idx="56">
                  <c:v>Томская область</c:v>
                </c:pt>
                <c:pt idx="57">
                  <c:v>Республика Тыва</c:v>
                </c:pt>
                <c:pt idx="58">
                  <c:v>Приморский край</c:v>
                </c:pt>
                <c:pt idx="59">
                  <c:v>Карачаево-Черкесская Республика</c:v>
                </c:pt>
                <c:pt idx="60">
                  <c:v>Республика Калмыкия</c:v>
                </c:pt>
                <c:pt idx="61">
                  <c:v>Пензенская область</c:v>
                </c:pt>
                <c:pt idx="62">
                  <c:v>Республика Карелия</c:v>
                </c:pt>
                <c:pt idx="63">
                  <c:v>Ростовская область</c:v>
                </c:pt>
                <c:pt idx="64">
                  <c:v>Республика Хакасия</c:v>
                </c:pt>
                <c:pt idx="65">
                  <c:v>Нижегородская область</c:v>
                </c:pt>
                <c:pt idx="66">
                  <c:v>Республика Мордовия</c:v>
                </c:pt>
                <c:pt idx="67">
                  <c:v>Хабаровский край</c:v>
                </c:pt>
                <c:pt idx="68">
                  <c:v>Республика Марий Эл</c:v>
                </c:pt>
              </c:strCache>
            </c:strRef>
          </c:cat>
          <c:val>
            <c:numRef>
              <c:f>Лист2!$C$1:$C$69</c:f>
              <c:numCache>
                <c:formatCode>0.00</c:formatCode>
                <c:ptCount val="69"/>
                <c:pt idx="0">
                  <c:v>6.1505649999999967</c:v>
                </c:pt>
                <c:pt idx="1">
                  <c:v>7.2556118840105679</c:v>
                </c:pt>
                <c:pt idx="2">
                  <c:v>9.2564001993165874</c:v>
                </c:pt>
                <c:pt idx="3">
                  <c:v>10.691390951415999</c:v>
                </c:pt>
                <c:pt idx="4">
                  <c:v>11.735622915819137</c:v>
                </c:pt>
                <c:pt idx="5">
                  <c:v>11.986310084437028</c:v>
                </c:pt>
                <c:pt idx="6">
                  <c:v>12.237467999999998</c:v>
                </c:pt>
                <c:pt idx="7">
                  <c:v>12.310237203418056</c:v>
                </c:pt>
                <c:pt idx="8">
                  <c:v>12.791680000000001</c:v>
                </c:pt>
                <c:pt idx="9">
                  <c:v>14.068419577935055</c:v>
                </c:pt>
                <c:pt idx="10">
                  <c:v>14.659265698821669</c:v>
                </c:pt>
                <c:pt idx="11">
                  <c:v>14.677880506813569</c:v>
                </c:pt>
                <c:pt idx="12">
                  <c:v>14.833391231418204</c:v>
                </c:pt>
                <c:pt idx="13">
                  <c:v>14.872686833032581</c:v>
                </c:pt>
                <c:pt idx="14">
                  <c:v>15.597490050794732</c:v>
                </c:pt>
                <c:pt idx="15">
                  <c:v>15.836960786781001</c:v>
                </c:pt>
                <c:pt idx="16">
                  <c:v>16.668699999999983</c:v>
                </c:pt>
                <c:pt idx="17">
                  <c:v>17.10690587357341</c:v>
                </c:pt>
                <c:pt idx="18">
                  <c:v>17.350926145706676</c:v>
                </c:pt>
                <c:pt idx="19">
                  <c:v>17.478537345161694</c:v>
                </c:pt>
                <c:pt idx="20">
                  <c:v>17.86183706777069</c:v>
                </c:pt>
                <c:pt idx="21">
                  <c:v>18.136969015302665</c:v>
                </c:pt>
                <c:pt idx="22">
                  <c:v>18.96882537639841</c:v>
                </c:pt>
                <c:pt idx="23">
                  <c:v>19.046981260127833</c:v>
                </c:pt>
                <c:pt idx="24">
                  <c:v>19.400646150704414</c:v>
                </c:pt>
                <c:pt idx="25">
                  <c:v>21.079455924552608</c:v>
                </c:pt>
                <c:pt idx="26">
                  <c:v>21.700246475494335</c:v>
                </c:pt>
                <c:pt idx="27">
                  <c:v>21.911031126631929</c:v>
                </c:pt>
                <c:pt idx="28">
                  <c:v>22.354585169368271</c:v>
                </c:pt>
                <c:pt idx="29">
                  <c:v>22.904564781874328</c:v>
                </c:pt>
                <c:pt idx="30">
                  <c:v>24.094547811931609</c:v>
                </c:pt>
                <c:pt idx="31">
                  <c:v>24.482959364203133</c:v>
                </c:pt>
                <c:pt idx="32">
                  <c:v>24.846380374033323</c:v>
                </c:pt>
                <c:pt idx="33">
                  <c:v>24.962965859516927</c:v>
                </c:pt>
                <c:pt idx="34">
                  <c:v>25.025596723275129</c:v>
                </c:pt>
                <c:pt idx="35">
                  <c:v>25.028499999999983</c:v>
                </c:pt>
                <c:pt idx="36">
                  <c:v>25.212122398545915</c:v>
                </c:pt>
                <c:pt idx="37">
                  <c:v>25.47192416611399</c:v>
                </c:pt>
                <c:pt idx="38">
                  <c:v>25.522512229838981</c:v>
                </c:pt>
                <c:pt idx="39">
                  <c:v>25.892867838349982</c:v>
                </c:pt>
                <c:pt idx="40">
                  <c:v>26.331232061118346</c:v>
                </c:pt>
                <c:pt idx="41">
                  <c:v>28.230499999999989</c:v>
                </c:pt>
                <c:pt idx="42">
                  <c:v>28.384082874326847</c:v>
                </c:pt>
                <c:pt idx="43">
                  <c:v>29.248038531078013</c:v>
                </c:pt>
                <c:pt idx="44">
                  <c:v>29.481807215369212</c:v>
                </c:pt>
                <c:pt idx="45">
                  <c:v>29.747944458645115</c:v>
                </c:pt>
                <c:pt idx="46">
                  <c:v>30.049240477233219</c:v>
                </c:pt>
                <c:pt idx="47">
                  <c:v>30.301563565564543</c:v>
                </c:pt>
                <c:pt idx="48">
                  <c:v>32.566418932178976</c:v>
                </c:pt>
                <c:pt idx="49">
                  <c:v>33.376391156950575</c:v>
                </c:pt>
                <c:pt idx="50">
                  <c:v>34.516465563538404</c:v>
                </c:pt>
                <c:pt idx="51">
                  <c:v>35.068320000000028</c:v>
                </c:pt>
                <c:pt idx="52">
                  <c:v>35.632115443033378</c:v>
                </c:pt>
                <c:pt idx="53">
                  <c:v>36.996017500000001</c:v>
                </c:pt>
                <c:pt idx="54">
                  <c:v>37.998092805003793</c:v>
                </c:pt>
                <c:pt idx="55">
                  <c:v>38.5</c:v>
                </c:pt>
                <c:pt idx="56">
                  <c:v>39.169874692812115</c:v>
                </c:pt>
                <c:pt idx="57">
                  <c:v>40.474146499999996</c:v>
                </c:pt>
                <c:pt idx="58">
                  <c:v>42.713000000000001</c:v>
                </c:pt>
                <c:pt idx="59">
                  <c:v>44.061948000000001</c:v>
                </c:pt>
                <c:pt idx="60">
                  <c:v>45.659359078883</c:v>
                </c:pt>
                <c:pt idx="61">
                  <c:v>46.105858097077828</c:v>
                </c:pt>
                <c:pt idx="62">
                  <c:v>47.754837512182391</c:v>
                </c:pt>
                <c:pt idx="63">
                  <c:v>49.529129588443496</c:v>
                </c:pt>
                <c:pt idx="64">
                  <c:v>52.541824525579024</c:v>
                </c:pt>
                <c:pt idx="65">
                  <c:v>55.189272844271926</c:v>
                </c:pt>
                <c:pt idx="66">
                  <c:v>56.7712204146532</c:v>
                </c:pt>
                <c:pt idx="67">
                  <c:v>59.3</c:v>
                </c:pt>
                <c:pt idx="68">
                  <c:v>61.793431909110417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347200"/>
        <c:axId val="131348736"/>
      </c:barChart>
      <c:catAx>
        <c:axId val="13134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48736"/>
        <c:crosses val="autoZero"/>
        <c:auto val="1"/>
        <c:lblAlgn val="ctr"/>
        <c:lblOffset val="100"/>
        <c:noMultiLvlLbl val="0"/>
      </c:catAx>
      <c:valAx>
        <c:axId val="1313487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crossAx val="13134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accent6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'2018'!$E$6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'2018'!$C$7:$D$70</c:f>
              <c:strCache>
                <c:ptCount val="64"/>
                <c:pt idx="0">
                  <c:v>Республика Карелия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г. Москва</c:v>
                </c:pt>
                <c:pt idx="4">
                  <c:v>Новосибирская область</c:v>
                </c:pt>
                <c:pt idx="5">
                  <c:v>Республика Татарстан</c:v>
                </c:pt>
                <c:pt idx="6">
                  <c:v>Свердловская область</c:v>
                </c:pt>
                <c:pt idx="7">
                  <c:v>Алтайский край</c:v>
                </c:pt>
                <c:pt idx="8">
                  <c:v>Республика Коми</c:v>
                </c:pt>
                <c:pt idx="9">
                  <c:v>Удмуртская республика</c:v>
                </c:pt>
                <c:pt idx="10">
                  <c:v>Калужская область</c:v>
                </c:pt>
                <c:pt idx="11">
                  <c:v>Челябинская область</c:v>
                </c:pt>
                <c:pt idx="12">
                  <c:v>Псковская область</c:v>
                </c:pt>
                <c:pt idx="13">
                  <c:v>Новгородская область</c:v>
                </c:pt>
                <c:pt idx="14">
                  <c:v>Московская область</c:v>
                </c:pt>
                <c:pt idx="15">
                  <c:v>Орловская область</c:v>
                </c:pt>
                <c:pt idx="16">
                  <c:v>Омская область</c:v>
                </c:pt>
                <c:pt idx="17">
                  <c:v>Кировская область</c:v>
                </c:pt>
                <c:pt idx="18">
                  <c:v>г. Санкт-Петербург</c:v>
                </c:pt>
                <c:pt idx="19">
                  <c:v>Липецкая область</c:v>
                </c:pt>
                <c:pt idx="20">
                  <c:v>Томская область</c:v>
                </c:pt>
                <c:pt idx="21">
                  <c:v>Иркутская область</c:v>
                </c:pt>
                <c:pt idx="22">
                  <c:v>Республика Дагестан</c:v>
                </c:pt>
                <c:pt idx="23">
                  <c:v>Ярославская область</c:v>
                </c:pt>
                <c:pt idx="24">
                  <c:v>Красноярский край</c:v>
                </c:pt>
                <c:pt idx="25">
                  <c:v>Воронежская область</c:v>
                </c:pt>
                <c:pt idx="26">
                  <c:v>Кабардино-Балкарская республика</c:v>
                </c:pt>
                <c:pt idx="27">
                  <c:v>Мурманская область</c:v>
                </c:pt>
                <c:pt idx="28">
                  <c:v>Ленинградская область</c:v>
                </c:pt>
                <c:pt idx="29">
                  <c:v>Самарская область</c:v>
                </c:pt>
                <c:pt idx="30">
                  <c:v>Владимирская область</c:v>
                </c:pt>
                <c:pt idx="31">
                  <c:v>Ивановская область</c:v>
                </c:pt>
                <c:pt idx="32">
                  <c:v>Приморский край</c:v>
                </c:pt>
                <c:pt idx="33">
                  <c:v>Белгородская область</c:v>
                </c:pt>
                <c:pt idx="34">
                  <c:v>Тульская область</c:v>
                </c:pt>
                <c:pt idx="35">
                  <c:v>Республика Тыва</c:v>
                </c:pt>
                <c:pt idx="36">
                  <c:v>Рязанская область</c:v>
                </c:pt>
                <c:pt idx="37">
                  <c:v>Тамбовская область</c:v>
                </c:pt>
                <c:pt idx="38">
                  <c:v>Чувашская республика</c:v>
                </c:pt>
                <c:pt idx="39">
                  <c:v>Курганская область</c:v>
                </c:pt>
                <c:pt idx="40">
                  <c:v>Костромская область</c:v>
                </c:pt>
                <c:pt idx="41">
                  <c:v>Республика Северная Осетия-Алания</c:v>
                </c:pt>
                <c:pt idx="42">
                  <c:v>Вологодская область</c:v>
                </c:pt>
                <c:pt idx="43">
                  <c:v>Республика Башкортостан</c:v>
                </c:pt>
                <c:pt idx="44">
                  <c:v>Смоленская область</c:v>
                </c:pt>
                <c:pt idx="45">
                  <c:v>Республика Мордовия</c:v>
                </c:pt>
                <c:pt idx="46">
                  <c:v>Брянская область</c:v>
                </c:pt>
                <c:pt idx="47">
                  <c:v>Калининградская область</c:v>
                </c:pt>
                <c:pt idx="48">
                  <c:v>Оренбургская область</c:v>
                </c:pt>
                <c:pt idx="49">
                  <c:v>Кемеровская область</c:v>
                </c:pt>
                <c:pt idx="50">
                  <c:v>Ставропольский край</c:v>
                </c:pt>
                <c:pt idx="51">
                  <c:v>Чеченская республика</c:v>
                </c:pt>
                <c:pt idx="52">
                  <c:v>г. Севастополь</c:v>
                </c:pt>
                <c:pt idx="53">
                  <c:v>Астраханская область</c:v>
                </c:pt>
                <c:pt idx="54">
                  <c:v>Хабаровский край</c:v>
                </c:pt>
                <c:pt idx="55">
                  <c:v>Республика Хакасия</c:v>
                </c:pt>
                <c:pt idx="56">
                  <c:v>Ульяновская область</c:v>
                </c:pt>
                <c:pt idx="57">
                  <c:v>Ростовская область</c:v>
                </c:pt>
                <c:pt idx="58">
                  <c:v>Тюменская область, ХМАО, ЯНАО</c:v>
                </c:pt>
                <c:pt idx="59">
                  <c:v>Амурская область</c:v>
                </c:pt>
                <c:pt idx="60">
                  <c:v>Саратовская область</c:v>
                </c:pt>
                <c:pt idx="61">
                  <c:v>Карачаево-Черкесская республика</c:v>
                </c:pt>
                <c:pt idx="62">
                  <c:v>Нижегородская область</c:v>
                </c:pt>
                <c:pt idx="63">
                  <c:v>Республика Ингушетия</c:v>
                </c:pt>
              </c:strCache>
            </c:strRef>
          </c:cat>
          <c:val>
            <c:numRef>
              <c:f>'2018'!$E$7:$E$70</c:f>
            </c:numRef>
          </c:val>
        </c:ser>
        <c:ser>
          <c:idx val="1"/>
          <c:order val="1"/>
          <c:tx>
            <c:strRef>
              <c:f>'2018'!$F$6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'2018'!$C$7:$D$70</c:f>
              <c:strCache>
                <c:ptCount val="64"/>
                <c:pt idx="0">
                  <c:v>Республика Карелия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г. Москва</c:v>
                </c:pt>
                <c:pt idx="4">
                  <c:v>Новосибирская область</c:v>
                </c:pt>
                <c:pt idx="5">
                  <c:v>Республика Татарстан</c:v>
                </c:pt>
                <c:pt idx="6">
                  <c:v>Свердловская область</c:v>
                </c:pt>
                <c:pt idx="7">
                  <c:v>Алтайский край</c:v>
                </c:pt>
                <c:pt idx="8">
                  <c:v>Республика Коми</c:v>
                </c:pt>
                <c:pt idx="9">
                  <c:v>Удмуртская республика</c:v>
                </c:pt>
                <c:pt idx="10">
                  <c:v>Калужская область</c:v>
                </c:pt>
                <c:pt idx="11">
                  <c:v>Челябинская область</c:v>
                </c:pt>
                <c:pt idx="12">
                  <c:v>Псковская область</c:v>
                </c:pt>
                <c:pt idx="13">
                  <c:v>Новгородская область</c:v>
                </c:pt>
                <c:pt idx="14">
                  <c:v>Московская область</c:v>
                </c:pt>
                <c:pt idx="15">
                  <c:v>Орловская область</c:v>
                </c:pt>
                <c:pt idx="16">
                  <c:v>Омская область</c:v>
                </c:pt>
                <c:pt idx="17">
                  <c:v>Кировская область</c:v>
                </c:pt>
                <c:pt idx="18">
                  <c:v>г. Санкт-Петербург</c:v>
                </c:pt>
                <c:pt idx="19">
                  <c:v>Липецкая область</c:v>
                </c:pt>
                <c:pt idx="20">
                  <c:v>Томская область</c:v>
                </c:pt>
                <c:pt idx="21">
                  <c:v>Иркутская область</c:v>
                </c:pt>
                <c:pt idx="22">
                  <c:v>Республика Дагестан</c:v>
                </c:pt>
                <c:pt idx="23">
                  <c:v>Ярославская область</c:v>
                </c:pt>
                <c:pt idx="24">
                  <c:v>Красноярский край</c:v>
                </c:pt>
                <c:pt idx="25">
                  <c:v>Воронежская область</c:v>
                </c:pt>
                <c:pt idx="26">
                  <c:v>Кабардино-Балкарская республика</c:v>
                </c:pt>
                <c:pt idx="27">
                  <c:v>Мурманская область</c:v>
                </c:pt>
                <c:pt idx="28">
                  <c:v>Ленинградская область</c:v>
                </c:pt>
                <c:pt idx="29">
                  <c:v>Самарская область</c:v>
                </c:pt>
                <c:pt idx="30">
                  <c:v>Владимирская область</c:v>
                </c:pt>
                <c:pt idx="31">
                  <c:v>Ивановская область</c:v>
                </c:pt>
                <c:pt idx="32">
                  <c:v>Приморский край</c:v>
                </c:pt>
                <c:pt idx="33">
                  <c:v>Белгородская область</c:v>
                </c:pt>
                <c:pt idx="34">
                  <c:v>Тульская область</c:v>
                </c:pt>
                <c:pt idx="35">
                  <c:v>Республика Тыва</c:v>
                </c:pt>
                <c:pt idx="36">
                  <c:v>Рязанская область</c:v>
                </c:pt>
                <c:pt idx="37">
                  <c:v>Тамбовская область</c:v>
                </c:pt>
                <c:pt idx="38">
                  <c:v>Чувашская республика</c:v>
                </c:pt>
                <c:pt idx="39">
                  <c:v>Курганская область</c:v>
                </c:pt>
                <c:pt idx="40">
                  <c:v>Костромская область</c:v>
                </c:pt>
                <c:pt idx="41">
                  <c:v>Республика Северная Осетия-Алания</c:v>
                </c:pt>
                <c:pt idx="42">
                  <c:v>Вологодская область</c:v>
                </c:pt>
                <c:pt idx="43">
                  <c:v>Республика Башкортостан</c:v>
                </c:pt>
                <c:pt idx="44">
                  <c:v>Смоленская область</c:v>
                </c:pt>
                <c:pt idx="45">
                  <c:v>Республика Мордовия</c:v>
                </c:pt>
                <c:pt idx="46">
                  <c:v>Брянская область</c:v>
                </c:pt>
                <c:pt idx="47">
                  <c:v>Калининградская область</c:v>
                </c:pt>
                <c:pt idx="48">
                  <c:v>Оренбургская область</c:v>
                </c:pt>
                <c:pt idx="49">
                  <c:v>Кемеровская область</c:v>
                </c:pt>
                <c:pt idx="50">
                  <c:v>Ставропольский край</c:v>
                </c:pt>
                <c:pt idx="51">
                  <c:v>Чеченская республика</c:v>
                </c:pt>
                <c:pt idx="52">
                  <c:v>г. Севастополь</c:v>
                </c:pt>
                <c:pt idx="53">
                  <c:v>Астраханская область</c:v>
                </c:pt>
                <c:pt idx="54">
                  <c:v>Хабаровский край</c:v>
                </c:pt>
                <c:pt idx="55">
                  <c:v>Республика Хакасия</c:v>
                </c:pt>
                <c:pt idx="56">
                  <c:v>Ульяновская область</c:v>
                </c:pt>
                <c:pt idx="57">
                  <c:v>Ростовская область</c:v>
                </c:pt>
                <c:pt idx="58">
                  <c:v>Тюменская область, ХМАО, ЯНАО</c:v>
                </c:pt>
                <c:pt idx="59">
                  <c:v>Амурская область</c:v>
                </c:pt>
                <c:pt idx="60">
                  <c:v>Саратовская область</c:v>
                </c:pt>
                <c:pt idx="61">
                  <c:v>Карачаево-Черкесская республика</c:v>
                </c:pt>
                <c:pt idx="62">
                  <c:v>Нижегородская область</c:v>
                </c:pt>
                <c:pt idx="63">
                  <c:v>Республика Ингушетия</c:v>
                </c:pt>
              </c:strCache>
            </c:strRef>
          </c:cat>
          <c:val>
            <c:numRef>
              <c:f>'2018'!$F$7:$F$70</c:f>
            </c:numRef>
          </c:val>
        </c:ser>
        <c:ser>
          <c:idx val="2"/>
          <c:order val="2"/>
          <c:tx>
            <c:strRef>
              <c:f>'2018'!$G$6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'2018'!$C$7:$D$70</c:f>
              <c:strCache>
                <c:ptCount val="64"/>
                <c:pt idx="0">
                  <c:v>Республика Карелия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г. Москва</c:v>
                </c:pt>
                <c:pt idx="4">
                  <c:v>Новосибирская область</c:v>
                </c:pt>
                <c:pt idx="5">
                  <c:v>Республика Татарстан</c:v>
                </c:pt>
                <c:pt idx="6">
                  <c:v>Свердловская область</c:v>
                </c:pt>
                <c:pt idx="7">
                  <c:v>Алтайский край</c:v>
                </c:pt>
                <c:pt idx="8">
                  <c:v>Республика Коми</c:v>
                </c:pt>
                <c:pt idx="9">
                  <c:v>Удмуртская республика</c:v>
                </c:pt>
                <c:pt idx="10">
                  <c:v>Калужская область</c:v>
                </c:pt>
                <c:pt idx="11">
                  <c:v>Челябинская область</c:v>
                </c:pt>
                <c:pt idx="12">
                  <c:v>Псковская область</c:v>
                </c:pt>
                <c:pt idx="13">
                  <c:v>Новгородская область</c:v>
                </c:pt>
                <c:pt idx="14">
                  <c:v>Московская область</c:v>
                </c:pt>
                <c:pt idx="15">
                  <c:v>Орловская область</c:v>
                </c:pt>
                <c:pt idx="16">
                  <c:v>Омская область</c:v>
                </c:pt>
                <c:pt idx="17">
                  <c:v>Кировская область</c:v>
                </c:pt>
                <c:pt idx="18">
                  <c:v>г. Санкт-Петербург</c:v>
                </c:pt>
                <c:pt idx="19">
                  <c:v>Липецкая область</c:v>
                </c:pt>
                <c:pt idx="20">
                  <c:v>Томская область</c:v>
                </c:pt>
                <c:pt idx="21">
                  <c:v>Иркутская область</c:v>
                </c:pt>
                <c:pt idx="22">
                  <c:v>Республика Дагестан</c:v>
                </c:pt>
                <c:pt idx="23">
                  <c:v>Ярославская область</c:v>
                </c:pt>
                <c:pt idx="24">
                  <c:v>Красноярский край</c:v>
                </c:pt>
                <c:pt idx="25">
                  <c:v>Воронежская область</c:v>
                </c:pt>
                <c:pt idx="26">
                  <c:v>Кабардино-Балкарская республика</c:v>
                </c:pt>
                <c:pt idx="27">
                  <c:v>Мурманская область</c:v>
                </c:pt>
                <c:pt idx="28">
                  <c:v>Ленинградская область</c:v>
                </c:pt>
                <c:pt idx="29">
                  <c:v>Самарская область</c:v>
                </c:pt>
                <c:pt idx="30">
                  <c:v>Владимирская область</c:v>
                </c:pt>
                <c:pt idx="31">
                  <c:v>Ивановская область</c:v>
                </c:pt>
                <c:pt idx="32">
                  <c:v>Приморский край</c:v>
                </c:pt>
                <c:pt idx="33">
                  <c:v>Белгородская область</c:v>
                </c:pt>
                <c:pt idx="34">
                  <c:v>Тульская область</c:v>
                </c:pt>
                <c:pt idx="35">
                  <c:v>Республика Тыва</c:v>
                </c:pt>
                <c:pt idx="36">
                  <c:v>Рязанская область</c:v>
                </c:pt>
                <c:pt idx="37">
                  <c:v>Тамбовская область</c:v>
                </c:pt>
                <c:pt idx="38">
                  <c:v>Чувашская республика</c:v>
                </c:pt>
                <c:pt idx="39">
                  <c:v>Курганская область</c:v>
                </c:pt>
                <c:pt idx="40">
                  <c:v>Костромская область</c:v>
                </c:pt>
                <c:pt idx="41">
                  <c:v>Республика Северная Осетия-Алания</c:v>
                </c:pt>
                <c:pt idx="42">
                  <c:v>Вологодская область</c:v>
                </c:pt>
                <c:pt idx="43">
                  <c:v>Республика Башкортостан</c:v>
                </c:pt>
                <c:pt idx="44">
                  <c:v>Смоленская область</c:v>
                </c:pt>
                <c:pt idx="45">
                  <c:v>Республика Мордовия</c:v>
                </c:pt>
                <c:pt idx="46">
                  <c:v>Брянская область</c:v>
                </c:pt>
                <c:pt idx="47">
                  <c:v>Калининградская область</c:v>
                </c:pt>
                <c:pt idx="48">
                  <c:v>Оренбургская область</c:v>
                </c:pt>
                <c:pt idx="49">
                  <c:v>Кемеровская область</c:v>
                </c:pt>
                <c:pt idx="50">
                  <c:v>Ставропольский край</c:v>
                </c:pt>
                <c:pt idx="51">
                  <c:v>Чеченская республика</c:v>
                </c:pt>
                <c:pt idx="52">
                  <c:v>г. Севастополь</c:v>
                </c:pt>
                <c:pt idx="53">
                  <c:v>Астраханская область</c:v>
                </c:pt>
                <c:pt idx="54">
                  <c:v>Хабаровский край</c:v>
                </c:pt>
                <c:pt idx="55">
                  <c:v>Республика Хакасия</c:v>
                </c:pt>
                <c:pt idx="56">
                  <c:v>Ульяновская область</c:v>
                </c:pt>
                <c:pt idx="57">
                  <c:v>Ростовская область</c:v>
                </c:pt>
                <c:pt idx="58">
                  <c:v>Тюменская область, ХМАО, ЯНАО</c:v>
                </c:pt>
                <c:pt idx="59">
                  <c:v>Амурская область</c:v>
                </c:pt>
                <c:pt idx="60">
                  <c:v>Саратовская область</c:v>
                </c:pt>
                <c:pt idx="61">
                  <c:v>Карачаево-Черкесская республика</c:v>
                </c:pt>
                <c:pt idx="62">
                  <c:v>Нижегородская область</c:v>
                </c:pt>
                <c:pt idx="63">
                  <c:v>Республика Ингушетия</c:v>
                </c:pt>
              </c:strCache>
            </c:strRef>
          </c:cat>
          <c:val>
            <c:numRef>
              <c:f>'2018'!$G$7:$G$70</c:f>
            </c:numRef>
          </c:val>
        </c:ser>
        <c:ser>
          <c:idx val="3"/>
          <c:order val="3"/>
          <c:tx>
            <c:strRef>
              <c:f>'2018'!$H$6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'2018'!$C$7:$D$70</c:f>
              <c:strCache>
                <c:ptCount val="64"/>
                <c:pt idx="0">
                  <c:v>Республика Карелия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г. Москва</c:v>
                </c:pt>
                <c:pt idx="4">
                  <c:v>Новосибирская область</c:v>
                </c:pt>
                <c:pt idx="5">
                  <c:v>Республика Татарстан</c:v>
                </c:pt>
                <c:pt idx="6">
                  <c:v>Свердловская область</c:v>
                </c:pt>
                <c:pt idx="7">
                  <c:v>Алтайский край</c:v>
                </c:pt>
                <c:pt idx="8">
                  <c:v>Республика Коми</c:v>
                </c:pt>
                <c:pt idx="9">
                  <c:v>Удмуртская республика</c:v>
                </c:pt>
                <c:pt idx="10">
                  <c:v>Калужская область</c:v>
                </c:pt>
                <c:pt idx="11">
                  <c:v>Челябинская область</c:v>
                </c:pt>
                <c:pt idx="12">
                  <c:v>Псковская область</c:v>
                </c:pt>
                <c:pt idx="13">
                  <c:v>Новгородская область</c:v>
                </c:pt>
                <c:pt idx="14">
                  <c:v>Московская область</c:v>
                </c:pt>
                <c:pt idx="15">
                  <c:v>Орловская область</c:v>
                </c:pt>
                <c:pt idx="16">
                  <c:v>Омская область</c:v>
                </c:pt>
                <c:pt idx="17">
                  <c:v>Кировская область</c:v>
                </c:pt>
                <c:pt idx="18">
                  <c:v>г. Санкт-Петербург</c:v>
                </c:pt>
                <c:pt idx="19">
                  <c:v>Липецкая область</c:v>
                </c:pt>
                <c:pt idx="20">
                  <c:v>Томская область</c:v>
                </c:pt>
                <c:pt idx="21">
                  <c:v>Иркутская область</c:v>
                </c:pt>
                <c:pt idx="22">
                  <c:v>Республика Дагестан</c:v>
                </c:pt>
                <c:pt idx="23">
                  <c:v>Ярославская область</c:v>
                </c:pt>
                <c:pt idx="24">
                  <c:v>Красноярский край</c:v>
                </c:pt>
                <c:pt idx="25">
                  <c:v>Воронежская область</c:v>
                </c:pt>
                <c:pt idx="26">
                  <c:v>Кабардино-Балкарская республика</c:v>
                </c:pt>
                <c:pt idx="27">
                  <c:v>Мурманская область</c:v>
                </c:pt>
                <c:pt idx="28">
                  <c:v>Ленинградская область</c:v>
                </c:pt>
                <c:pt idx="29">
                  <c:v>Самарская область</c:v>
                </c:pt>
                <c:pt idx="30">
                  <c:v>Владимирская область</c:v>
                </c:pt>
                <c:pt idx="31">
                  <c:v>Ивановская область</c:v>
                </c:pt>
                <c:pt idx="32">
                  <c:v>Приморский край</c:v>
                </c:pt>
                <c:pt idx="33">
                  <c:v>Белгородская область</c:v>
                </c:pt>
                <c:pt idx="34">
                  <c:v>Тульская область</c:v>
                </c:pt>
                <c:pt idx="35">
                  <c:v>Республика Тыва</c:v>
                </c:pt>
                <c:pt idx="36">
                  <c:v>Рязанская область</c:v>
                </c:pt>
                <c:pt idx="37">
                  <c:v>Тамбовская область</c:v>
                </c:pt>
                <c:pt idx="38">
                  <c:v>Чувашская республика</c:v>
                </c:pt>
                <c:pt idx="39">
                  <c:v>Курганская область</c:v>
                </c:pt>
                <c:pt idx="40">
                  <c:v>Костромская область</c:v>
                </c:pt>
                <c:pt idx="41">
                  <c:v>Республика Северная Осетия-Алания</c:v>
                </c:pt>
                <c:pt idx="42">
                  <c:v>Вологодская область</c:v>
                </c:pt>
                <c:pt idx="43">
                  <c:v>Республика Башкортостан</c:v>
                </c:pt>
                <c:pt idx="44">
                  <c:v>Смоленская область</c:v>
                </c:pt>
                <c:pt idx="45">
                  <c:v>Республика Мордовия</c:v>
                </c:pt>
                <c:pt idx="46">
                  <c:v>Брянская область</c:v>
                </c:pt>
                <c:pt idx="47">
                  <c:v>Калининградская область</c:v>
                </c:pt>
                <c:pt idx="48">
                  <c:v>Оренбургская область</c:v>
                </c:pt>
                <c:pt idx="49">
                  <c:v>Кемеровская область</c:v>
                </c:pt>
                <c:pt idx="50">
                  <c:v>Ставропольский край</c:v>
                </c:pt>
                <c:pt idx="51">
                  <c:v>Чеченская республика</c:v>
                </c:pt>
                <c:pt idx="52">
                  <c:v>г. Севастополь</c:v>
                </c:pt>
                <c:pt idx="53">
                  <c:v>Астраханская область</c:v>
                </c:pt>
                <c:pt idx="54">
                  <c:v>Хабаровский край</c:v>
                </c:pt>
                <c:pt idx="55">
                  <c:v>Республика Хакасия</c:v>
                </c:pt>
                <c:pt idx="56">
                  <c:v>Ульяновская область</c:v>
                </c:pt>
                <c:pt idx="57">
                  <c:v>Ростовская область</c:v>
                </c:pt>
                <c:pt idx="58">
                  <c:v>Тюменская область, ХМАО, ЯНАО</c:v>
                </c:pt>
                <c:pt idx="59">
                  <c:v>Амурская область</c:v>
                </c:pt>
                <c:pt idx="60">
                  <c:v>Саратовская область</c:v>
                </c:pt>
                <c:pt idx="61">
                  <c:v>Карачаево-Черкесская республика</c:v>
                </c:pt>
                <c:pt idx="62">
                  <c:v>Нижегородская область</c:v>
                </c:pt>
                <c:pt idx="63">
                  <c:v>Республика Ингушетия</c:v>
                </c:pt>
              </c:strCache>
            </c:strRef>
          </c:cat>
          <c:val>
            <c:numRef>
              <c:f>'2018'!$H$7:$H$70</c:f>
            </c:numRef>
          </c:val>
        </c:ser>
        <c:ser>
          <c:idx val="4"/>
          <c:order val="4"/>
          <c:tx>
            <c:strRef>
              <c:f>'2018'!$I$6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'2018'!$C$7:$D$70</c:f>
              <c:strCache>
                <c:ptCount val="64"/>
                <c:pt idx="0">
                  <c:v>Республика Карелия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г. Москва</c:v>
                </c:pt>
                <c:pt idx="4">
                  <c:v>Новосибирская область</c:v>
                </c:pt>
                <c:pt idx="5">
                  <c:v>Республика Татарстан</c:v>
                </c:pt>
                <c:pt idx="6">
                  <c:v>Свердловская область</c:v>
                </c:pt>
                <c:pt idx="7">
                  <c:v>Алтайский край</c:v>
                </c:pt>
                <c:pt idx="8">
                  <c:v>Республика Коми</c:v>
                </c:pt>
                <c:pt idx="9">
                  <c:v>Удмуртская республика</c:v>
                </c:pt>
                <c:pt idx="10">
                  <c:v>Калужская область</c:v>
                </c:pt>
                <c:pt idx="11">
                  <c:v>Челябинская область</c:v>
                </c:pt>
                <c:pt idx="12">
                  <c:v>Псковская область</c:v>
                </c:pt>
                <c:pt idx="13">
                  <c:v>Новгородская область</c:v>
                </c:pt>
                <c:pt idx="14">
                  <c:v>Московская область</c:v>
                </c:pt>
                <c:pt idx="15">
                  <c:v>Орловская область</c:v>
                </c:pt>
                <c:pt idx="16">
                  <c:v>Омская область</c:v>
                </c:pt>
                <c:pt idx="17">
                  <c:v>Кировская область</c:v>
                </c:pt>
                <c:pt idx="18">
                  <c:v>г. Санкт-Петербург</c:v>
                </c:pt>
                <c:pt idx="19">
                  <c:v>Липецкая область</c:v>
                </c:pt>
                <c:pt idx="20">
                  <c:v>Томская область</c:v>
                </c:pt>
                <c:pt idx="21">
                  <c:v>Иркутская область</c:v>
                </c:pt>
                <c:pt idx="22">
                  <c:v>Республика Дагестан</c:v>
                </c:pt>
                <c:pt idx="23">
                  <c:v>Ярославская область</c:v>
                </c:pt>
                <c:pt idx="24">
                  <c:v>Красноярский край</c:v>
                </c:pt>
                <c:pt idx="25">
                  <c:v>Воронежская область</c:v>
                </c:pt>
                <c:pt idx="26">
                  <c:v>Кабардино-Балкарская республика</c:v>
                </c:pt>
                <c:pt idx="27">
                  <c:v>Мурманская область</c:v>
                </c:pt>
                <c:pt idx="28">
                  <c:v>Ленинградская область</c:v>
                </c:pt>
                <c:pt idx="29">
                  <c:v>Самарская область</c:v>
                </c:pt>
                <c:pt idx="30">
                  <c:v>Владимирская область</c:v>
                </c:pt>
                <c:pt idx="31">
                  <c:v>Ивановская область</c:v>
                </c:pt>
                <c:pt idx="32">
                  <c:v>Приморский край</c:v>
                </c:pt>
                <c:pt idx="33">
                  <c:v>Белгородская область</c:v>
                </c:pt>
                <c:pt idx="34">
                  <c:v>Тульская область</c:v>
                </c:pt>
                <c:pt idx="35">
                  <c:v>Республика Тыва</c:v>
                </c:pt>
                <c:pt idx="36">
                  <c:v>Рязанская область</c:v>
                </c:pt>
                <c:pt idx="37">
                  <c:v>Тамбовская область</c:v>
                </c:pt>
                <c:pt idx="38">
                  <c:v>Чувашская республика</c:v>
                </c:pt>
                <c:pt idx="39">
                  <c:v>Курганская область</c:v>
                </c:pt>
                <c:pt idx="40">
                  <c:v>Костромская область</c:v>
                </c:pt>
                <c:pt idx="41">
                  <c:v>Республика Северная Осетия-Алания</c:v>
                </c:pt>
                <c:pt idx="42">
                  <c:v>Вологодская область</c:v>
                </c:pt>
                <c:pt idx="43">
                  <c:v>Республика Башкортостан</c:v>
                </c:pt>
                <c:pt idx="44">
                  <c:v>Смоленская область</c:v>
                </c:pt>
                <c:pt idx="45">
                  <c:v>Республика Мордовия</c:v>
                </c:pt>
                <c:pt idx="46">
                  <c:v>Брянская область</c:v>
                </c:pt>
                <c:pt idx="47">
                  <c:v>Калининградская область</c:v>
                </c:pt>
                <c:pt idx="48">
                  <c:v>Оренбургская область</c:v>
                </c:pt>
                <c:pt idx="49">
                  <c:v>Кемеровская область</c:v>
                </c:pt>
                <c:pt idx="50">
                  <c:v>Ставропольский край</c:v>
                </c:pt>
                <c:pt idx="51">
                  <c:v>Чеченская республика</c:v>
                </c:pt>
                <c:pt idx="52">
                  <c:v>г. Севастополь</c:v>
                </c:pt>
                <c:pt idx="53">
                  <c:v>Астраханская область</c:v>
                </c:pt>
                <c:pt idx="54">
                  <c:v>Хабаровский край</c:v>
                </c:pt>
                <c:pt idx="55">
                  <c:v>Республика Хакасия</c:v>
                </c:pt>
                <c:pt idx="56">
                  <c:v>Ульяновская область</c:v>
                </c:pt>
                <c:pt idx="57">
                  <c:v>Ростовская область</c:v>
                </c:pt>
                <c:pt idx="58">
                  <c:v>Тюменская область, ХМАО, ЯНАО</c:v>
                </c:pt>
                <c:pt idx="59">
                  <c:v>Амурская область</c:v>
                </c:pt>
                <c:pt idx="60">
                  <c:v>Саратовская область</c:v>
                </c:pt>
                <c:pt idx="61">
                  <c:v>Карачаево-Черкесская республика</c:v>
                </c:pt>
                <c:pt idx="62">
                  <c:v>Нижегородская область</c:v>
                </c:pt>
                <c:pt idx="63">
                  <c:v>Республика Ингушетия</c:v>
                </c:pt>
              </c:strCache>
            </c:strRef>
          </c:cat>
          <c:val>
            <c:numRef>
              <c:f>'2018'!$I$7:$I$70</c:f>
            </c:numRef>
          </c:val>
        </c:ser>
        <c:ser>
          <c:idx val="5"/>
          <c:order val="5"/>
          <c:tx>
            <c:strRef>
              <c:f>'2018'!$J$6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'2018'!$C$7:$D$70</c:f>
              <c:strCache>
                <c:ptCount val="64"/>
                <c:pt idx="0">
                  <c:v>Республика Карелия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г. Москва</c:v>
                </c:pt>
                <c:pt idx="4">
                  <c:v>Новосибирская область</c:v>
                </c:pt>
                <c:pt idx="5">
                  <c:v>Республика Татарстан</c:v>
                </c:pt>
                <c:pt idx="6">
                  <c:v>Свердловская область</c:v>
                </c:pt>
                <c:pt idx="7">
                  <c:v>Алтайский край</c:v>
                </c:pt>
                <c:pt idx="8">
                  <c:v>Республика Коми</c:v>
                </c:pt>
                <c:pt idx="9">
                  <c:v>Удмуртская республика</c:v>
                </c:pt>
                <c:pt idx="10">
                  <c:v>Калужская область</c:v>
                </c:pt>
                <c:pt idx="11">
                  <c:v>Челябинская область</c:v>
                </c:pt>
                <c:pt idx="12">
                  <c:v>Псковская область</c:v>
                </c:pt>
                <c:pt idx="13">
                  <c:v>Новгородская область</c:v>
                </c:pt>
                <c:pt idx="14">
                  <c:v>Московская область</c:v>
                </c:pt>
                <c:pt idx="15">
                  <c:v>Орловская область</c:v>
                </c:pt>
                <c:pt idx="16">
                  <c:v>Омская область</c:v>
                </c:pt>
                <c:pt idx="17">
                  <c:v>Кировская область</c:v>
                </c:pt>
                <c:pt idx="18">
                  <c:v>г. Санкт-Петербург</c:v>
                </c:pt>
                <c:pt idx="19">
                  <c:v>Липецкая область</c:v>
                </c:pt>
                <c:pt idx="20">
                  <c:v>Томская область</c:v>
                </c:pt>
                <c:pt idx="21">
                  <c:v>Иркутская область</c:v>
                </c:pt>
                <c:pt idx="22">
                  <c:v>Республика Дагестан</c:v>
                </c:pt>
                <c:pt idx="23">
                  <c:v>Ярославская область</c:v>
                </c:pt>
                <c:pt idx="24">
                  <c:v>Красноярский край</c:v>
                </c:pt>
                <c:pt idx="25">
                  <c:v>Воронежская область</c:v>
                </c:pt>
                <c:pt idx="26">
                  <c:v>Кабардино-Балкарская республика</c:v>
                </c:pt>
                <c:pt idx="27">
                  <c:v>Мурманская область</c:v>
                </c:pt>
                <c:pt idx="28">
                  <c:v>Ленинградская область</c:v>
                </c:pt>
                <c:pt idx="29">
                  <c:v>Самарская область</c:v>
                </c:pt>
                <c:pt idx="30">
                  <c:v>Владимирская область</c:v>
                </c:pt>
                <c:pt idx="31">
                  <c:v>Ивановская область</c:v>
                </c:pt>
                <c:pt idx="32">
                  <c:v>Приморский край</c:v>
                </c:pt>
                <c:pt idx="33">
                  <c:v>Белгородская область</c:v>
                </c:pt>
                <c:pt idx="34">
                  <c:v>Тульская область</c:v>
                </c:pt>
                <c:pt idx="35">
                  <c:v>Республика Тыва</c:v>
                </c:pt>
                <c:pt idx="36">
                  <c:v>Рязанская область</c:v>
                </c:pt>
                <c:pt idx="37">
                  <c:v>Тамбовская область</c:v>
                </c:pt>
                <c:pt idx="38">
                  <c:v>Чувашская республика</c:v>
                </c:pt>
                <c:pt idx="39">
                  <c:v>Курганская область</c:v>
                </c:pt>
                <c:pt idx="40">
                  <c:v>Костромская область</c:v>
                </c:pt>
                <c:pt idx="41">
                  <c:v>Республика Северная Осетия-Алания</c:v>
                </c:pt>
                <c:pt idx="42">
                  <c:v>Вологодская область</c:v>
                </c:pt>
                <c:pt idx="43">
                  <c:v>Республика Башкортостан</c:v>
                </c:pt>
                <c:pt idx="44">
                  <c:v>Смоленская область</c:v>
                </c:pt>
                <c:pt idx="45">
                  <c:v>Республика Мордовия</c:v>
                </c:pt>
                <c:pt idx="46">
                  <c:v>Брянская область</c:v>
                </c:pt>
                <c:pt idx="47">
                  <c:v>Калининградская область</c:v>
                </c:pt>
                <c:pt idx="48">
                  <c:v>Оренбургская область</c:v>
                </c:pt>
                <c:pt idx="49">
                  <c:v>Кемеровская область</c:v>
                </c:pt>
                <c:pt idx="50">
                  <c:v>Ставропольский край</c:v>
                </c:pt>
                <c:pt idx="51">
                  <c:v>Чеченская республика</c:v>
                </c:pt>
                <c:pt idx="52">
                  <c:v>г. Севастополь</c:v>
                </c:pt>
                <c:pt idx="53">
                  <c:v>Астраханская область</c:v>
                </c:pt>
                <c:pt idx="54">
                  <c:v>Хабаровский край</c:v>
                </c:pt>
                <c:pt idx="55">
                  <c:v>Республика Хакасия</c:v>
                </c:pt>
                <c:pt idx="56">
                  <c:v>Ульяновская область</c:v>
                </c:pt>
                <c:pt idx="57">
                  <c:v>Ростовская область</c:v>
                </c:pt>
                <c:pt idx="58">
                  <c:v>Тюменская область, ХМАО, ЯНАО</c:v>
                </c:pt>
                <c:pt idx="59">
                  <c:v>Амурская область</c:v>
                </c:pt>
                <c:pt idx="60">
                  <c:v>Саратовская область</c:v>
                </c:pt>
                <c:pt idx="61">
                  <c:v>Карачаево-Черкесская республика</c:v>
                </c:pt>
                <c:pt idx="62">
                  <c:v>Нижегородская область</c:v>
                </c:pt>
                <c:pt idx="63">
                  <c:v>Республика Ингушетия</c:v>
                </c:pt>
              </c:strCache>
            </c:strRef>
          </c:cat>
          <c:val>
            <c:numRef>
              <c:f>'2018'!$J$7:$J$70</c:f>
            </c:numRef>
          </c:val>
        </c:ser>
        <c:ser>
          <c:idx val="6"/>
          <c:order val="6"/>
          <c:tx>
            <c:strRef>
              <c:f>'2018'!$K$6</c:f>
              <c:strCache>
                <c:ptCount val="1"/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'2018'!$C$7:$D$70</c:f>
              <c:strCache>
                <c:ptCount val="64"/>
                <c:pt idx="0">
                  <c:v>Республика Карелия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г. Москва</c:v>
                </c:pt>
                <c:pt idx="4">
                  <c:v>Новосибирская область</c:v>
                </c:pt>
                <c:pt idx="5">
                  <c:v>Республика Татарстан</c:v>
                </c:pt>
                <c:pt idx="6">
                  <c:v>Свердловская область</c:v>
                </c:pt>
                <c:pt idx="7">
                  <c:v>Алтайский край</c:v>
                </c:pt>
                <c:pt idx="8">
                  <c:v>Республика Коми</c:v>
                </c:pt>
                <c:pt idx="9">
                  <c:v>Удмуртская республика</c:v>
                </c:pt>
                <c:pt idx="10">
                  <c:v>Калужская область</c:v>
                </c:pt>
                <c:pt idx="11">
                  <c:v>Челябинская область</c:v>
                </c:pt>
                <c:pt idx="12">
                  <c:v>Псковская область</c:v>
                </c:pt>
                <c:pt idx="13">
                  <c:v>Новгородская область</c:v>
                </c:pt>
                <c:pt idx="14">
                  <c:v>Московская область</c:v>
                </c:pt>
                <c:pt idx="15">
                  <c:v>Орловская область</c:v>
                </c:pt>
                <c:pt idx="16">
                  <c:v>Омская область</c:v>
                </c:pt>
                <c:pt idx="17">
                  <c:v>Кировская область</c:v>
                </c:pt>
                <c:pt idx="18">
                  <c:v>г. Санкт-Петербург</c:v>
                </c:pt>
                <c:pt idx="19">
                  <c:v>Липецкая область</c:v>
                </c:pt>
                <c:pt idx="20">
                  <c:v>Томская область</c:v>
                </c:pt>
                <c:pt idx="21">
                  <c:v>Иркутская область</c:v>
                </c:pt>
                <c:pt idx="22">
                  <c:v>Республика Дагестан</c:v>
                </c:pt>
                <c:pt idx="23">
                  <c:v>Ярославская область</c:v>
                </c:pt>
                <c:pt idx="24">
                  <c:v>Красноярский край</c:v>
                </c:pt>
                <c:pt idx="25">
                  <c:v>Воронежская область</c:v>
                </c:pt>
                <c:pt idx="26">
                  <c:v>Кабардино-Балкарская республика</c:v>
                </c:pt>
                <c:pt idx="27">
                  <c:v>Мурманская область</c:v>
                </c:pt>
                <c:pt idx="28">
                  <c:v>Ленинградская область</c:v>
                </c:pt>
                <c:pt idx="29">
                  <c:v>Самарская область</c:v>
                </c:pt>
                <c:pt idx="30">
                  <c:v>Владимирская область</c:v>
                </c:pt>
                <c:pt idx="31">
                  <c:v>Ивановская область</c:v>
                </c:pt>
                <c:pt idx="32">
                  <c:v>Приморский край</c:v>
                </c:pt>
                <c:pt idx="33">
                  <c:v>Белгородская область</c:v>
                </c:pt>
                <c:pt idx="34">
                  <c:v>Тульская область</c:v>
                </c:pt>
                <c:pt idx="35">
                  <c:v>Республика Тыва</c:v>
                </c:pt>
                <c:pt idx="36">
                  <c:v>Рязанская область</c:v>
                </c:pt>
                <c:pt idx="37">
                  <c:v>Тамбовская область</c:v>
                </c:pt>
                <c:pt idx="38">
                  <c:v>Чувашская республика</c:v>
                </c:pt>
                <c:pt idx="39">
                  <c:v>Курганская область</c:v>
                </c:pt>
                <c:pt idx="40">
                  <c:v>Костромская область</c:v>
                </c:pt>
                <c:pt idx="41">
                  <c:v>Республика Северная Осетия-Алания</c:v>
                </c:pt>
                <c:pt idx="42">
                  <c:v>Вологодская область</c:v>
                </c:pt>
                <c:pt idx="43">
                  <c:v>Республика Башкортостан</c:v>
                </c:pt>
                <c:pt idx="44">
                  <c:v>Смоленская область</c:v>
                </c:pt>
                <c:pt idx="45">
                  <c:v>Республика Мордовия</c:v>
                </c:pt>
                <c:pt idx="46">
                  <c:v>Брянская область</c:v>
                </c:pt>
                <c:pt idx="47">
                  <c:v>Калининградская область</c:v>
                </c:pt>
                <c:pt idx="48">
                  <c:v>Оренбургская область</c:v>
                </c:pt>
                <c:pt idx="49">
                  <c:v>Кемеровская область</c:v>
                </c:pt>
                <c:pt idx="50">
                  <c:v>Ставропольский край</c:v>
                </c:pt>
                <c:pt idx="51">
                  <c:v>Чеченская республика</c:v>
                </c:pt>
                <c:pt idx="52">
                  <c:v>г. Севастополь</c:v>
                </c:pt>
                <c:pt idx="53">
                  <c:v>Астраханская область</c:v>
                </c:pt>
                <c:pt idx="54">
                  <c:v>Хабаровский край</c:v>
                </c:pt>
                <c:pt idx="55">
                  <c:v>Республика Хакасия</c:v>
                </c:pt>
                <c:pt idx="56">
                  <c:v>Ульяновская область</c:v>
                </c:pt>
                <c:pt idx="57">
                  <c:v>Ростовская область</c:v>
                </c:pt>
                <c:pt idx="58">
                  <c:v>Тюменская область, ХМАО, ЯНАО</c:v>
                </c:pt>
                <c:pt idx="59">
                  <c:v>Амурская область</c:v>
                </c:pt>
                <c:pt idx="60">
                  <c:v>Саратовская область</c:v>
                </c:pt>
                <c:pt idx="61">
                  <c:v>Карачаево-Черкесская республика</c:v>
                </c:pt>
                <c:pt idx="62">
                  <c:v>Нижегородская область</c:v>
                </c:pt>
                <c:pt idx="63">
                  <c:v>Республика Ингушетия</c:v>
                </c:pt>
              </c:strCache>
            </c:strRef>
          </c:cat>
          <c:val>
            <c:numRef>
              <c:f>'2018'!$K$7:$K$70</c:f>
            </c:numRef>
          </c:val>
        </c:ser>
        <c:ser>
          <c:idx val="7"/>
          <c:order val="7"/>
          <c:tx>
            <c:strRef>
              <c:f>'2018'!$L$6</c:f>
              <c:strCache>
                <c:ptCount val="1"/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'2018'!$C$7:$D$70</c:f>
              <c:strCache>
                <c:ptCount val="64"/>
                <c:pt idx="0">
                  <c:v>Республика Карелия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г. Москва</c:v>
                </c:pt>
                <c:pt idx="4">
                  <c:v>Новосибирская область</c:v>
                </c:pt>
                <c:pt idx="5">
                  <c:v>Республика Татарстан</c:v>
                </c:pt>
                <c:pt idx="6">
                  <c:v>Свердловская область</c:v>
                </c:pt>
                <c:pt idx="7">
                  <c:v>Алтайский край</c:v>
                </c:pt>
                <c:pt idx="8">
                  <c:v>Республика Коми</c:v>
                </c:pt>
                <c:pt idx="9">
                  <c:v>Удмуртская республика</c:v>
                </c:pt>
                <c:pt idx="10">
                  <c:v>Калужская область</c:v>
                </c:pt>
                <c:pt idx="11">
                  <c:v>Челябинская область</c:v>
                </c:pt>
                <c:pt idx="12">
                  <c:v>Псковская область</c:v>
                </c:pt>
                <c:pt idx="13">
                  <c:v>Новгородская область</c:v>
                </c:pt>
                <c:pt idx="14">
                  <c:v>Московская область</c:v>
                </c:pt>
                <c:pt idx="15">
                  <c:v>Орловская область</c:v>
                </c:pt>
                <c:pt idx="16">
                  <c:v>Омская область</c:v>
                </c:pt>
                <c:pt idx="17">
                  <c:v>Кировская область</c:v>
                </c:pt>
                <c:pt idx="18">
                  <c:v>г. Санкт-Петербург</c:v>
                </c:pt>
                <c:pt idx="19">
                  <c:v>Липецкая область</c:v>
                </c:pt>
                <c:pt idx="20">
                  <c:v>Томская область</c:v>
                </c:pt>
                <c:pt idx="21">
                  <c:v>Иркутская область</c:v>
                </c:pt>
                <c:pt idx="22">
                  <c:v>Республика Дагестан</c:v>
                </c:pt>
                <c:pt idx="23">
                  <c:v>Ярославская область</c:v>
                </c:pt>
                <c:pt idx="24">
                  <c:v>Красноярский край</c:v>
                </c:pt>
                <c:pt idx="25">
                  <c:v>Воронежская область</c:v>
                </c:pt>
                <c:pt idx="26">
                  <c:v>Кабардино-Балкарская республика</c:v>
                </c:pt>
                <c:pt idx="27">
                  <c:v>Мурманская область</c:v>
                </c:pt>
                <c:pt idx="28">
                  <c:v>Ленинградская область</c:v>
                </c:pt>
                <c:pt idx="29">
                  <c:v>Самарская область</c:v>
                </c:pt>
                <c:pt idx="30">
                  <c:v>Владимирская область</c:v>
                </c:pt>
                <c:pt idx="31">
                  <c:v>Ивановская область</c:v>
                </c:pt>
                <c:pt idx="32">
                  <c:v>Приморский край</c:v>
                </c:pt>
                <c:pt idx="33">
                  <c:v>Белгородская область</c:v>
                </c:pt>
                <c:pt idx="34">
                  <c:v>Тульская область</c:v>
                </c:pt>
                <c:pt idx="35">
                  <c:v>Республика Тыва</c:v>
                </c:pt>
                <c:pt idx="36">
                  <c:v>Рязанская область</c:v>
                </c:pt>
                <c:pt idx="37">
                  <c:v>Тамбовская область</c:v>
                </c:pt>
                <c:pt idx="38">
                  <c:v>Чувашская республика</c:v>
                </c:pt>
                <c:pt idx="39">
                  <c:v>Курганская область</c:v>
                </c:pt>
                <c:pt idx="40">
                  <c:v>Костромская область</c:v>
                </c:pt>
                <c:pt idx="41">
                  <c:v>Республика Северная Осетия-Алания</c:v>
                </c:pt>
                <c:pt idx="42">
                  <c:v>Вологодская область</c:v>
                </c:pt>
                <c:pt idx="43">
                  <c:v>Республика Башкортостан</c:v>
                </c:pt>
                <c:pt idx="44">
                  <c:v>Смоленская область</c:v>
                </c:pt>
                <c:pt idx="45">
                  <c:v>Республика Мордовия</c:v>
                </c:pt>
                <c:pt idx="46">
                  <c:v>Брянская область</c:v>
                </c:pt>
                <c:pt idx="47">
                  <c:v>Калининградская область</c:v>
                </c:pt>
                <c:pt idx="48">
                  <c:v>Оренбургская область</c:v>
                </c:pt>
                <c:pt idx="49">
                  <c:v>Кемеровская область</c:v>
                </c:pt>
                <c:pt idx="50">
                  <c:v>Ставропольский край</c:v>
                </c:pt>
                <c:pt idx="51">
                  <c:v>Чеченская республика</c:v>
                </c:pt>
                <c:pt idx="52">
                  <c:v>г. Севастополь</c:v>
                </c:pt>
                <c:pt idx="53">
                  <c:v>Астраханская область</c:v>
                </c:pt>
                <c:pt idx="54">
                  <c:v>Хабаровский край</c:v>
                </c:pt>
                <c:pt idx="55">
                  <c:v>Республика Хакасия</c:v>
                </c:pt>
                <c:pt idx="56">
                  <c:v>Ульяновская область</c:v>
                </c:pt>
                <c:pt idx="57">
                  <c:v>Ростовская область</c:v>
                </c:pt>
                <c:pt idx="58">
                  <c:v>Тюменская область, ХМАО, ЯНАО</c:v>
                </c:pt>
                <c:pt idx="59">
                  <c:v>Амурская область</c:v>
                </c:pt>
                <c:pt idx="60">
                  <c:v>Саратовская область</c:v>
                </c:pt>
                <c:pt idx="61">
                  <c:v>Карачаево-Черкесская республика</c:v>
                </c:pt>
                <c:pt idx="62">
                  <c:v>Нижегородская область</c:v>
                </c:pt>
                <c:pt idx="63">
                  <c:v>Республика Ингушетия</c:v>
                </c:pt>
              </c:strCache>
            </c:strRef>
          </c:cat>
          <c:val>
            <c:numRef>
              <c:f>'2018'!$L$7:$L$70</c:f>
            </c:numRef>
          </c:val>
        </c:ser>
        <c:ser>
          <c:idx val="8"/>
          <c:order val="8"/>
          <c:tx>
            <c:strRef>
              <c:f>'2018'!$M$6</c:f>
              <c:strCache>
                <c:ptCount val="1"/>
                <c:pt idx="0">
                  <c:v>2017 год (2 п/г)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'2018'!$C$7:$D$70</c:f>
              <c:strCache>
                <c:ptCount val="64"/>
                <c:pt idx="0">
                  <c:v>Республика Карелия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г. Москва</c:v>
                </c:pt>
                <c:pt idx="4">
                  <c:v>Новосибирская область</c:v>
                </c:pt>
                <c:pt idx="5">
                  <c:v>Республика Татарстан</c:v>
                </c:pt>
                <c:pt idx="6">
                  <c:v>Свердловская область</c:v>
                </c:pt>
                <c:pt idx="7">
                  <c:v>Алтайский край</c:v>
                </c:pt>
                <c:pt idx="8">
                  <c:v>Республика Коми</c:v>
                </c:pt>
                <c:pt idx="9">
                  <c:v>Удмуртская республика</c:v>
                </c:pt>
                <c:pt idx="10">
                  <c:v>Калужская область</c:v>
                </c:pt>
                <c:pt idx="11">
                  <c:v>Челябинская область</c:v>
                </c:pt>
                <c:pt idx="12">
                  <c:v>Псковская область</c:v>
                </c:pt>
                <c:pt idx="13">
                  <c:v>Новгородская область</c:v>
                </c:pt>
                <c:pt idx="14">
                  <c:v>Московская область</c:v>
                </c:pt>
                <c:pt idx="15">
                  <c:v>Орловская область</c:v>
                </c:pt>
                <c:pt idx="16">
                  <c:v>Омская область</c:v>
                </c:pt>
                <c:pt idx="17">
                  <c:v>Кировская область</c:v>
                </c:pt>
                <c:pt idx="18">
                  <c:v>г. Санкт-Петербург</c:v>
                </c:pt>
                <c:pt idx="19">
                  <c:v>Липецкая область</c:v>
                </c:pt>
                <c:pt idx="20">
                  <c:v>Томская область</c:v>
                </c:pt>
                <c:pt idx="21">
                  <c:v>Иркутская область</c:v>
                </c:pt>
                <c:pt idx="22">
                  <c:v>Республика Дагестан</c:v>
                </c:pt>
                <c:pt idx="23">
                  <c:v>Ярославская область</c:v>
                </c:pt>
                <c:pt idx="24">
                  <c:v>Красноярский край</c:v>
                </c:pt>
                <c:pt idx="25">
                  <c:v>Воронежская область</c:v>
                </c:pt>
                <c:pt idx="26">
                  <c:v>Кабардино-Балкарская республика</c:v>
                </c:pt>
                <c:pt idx="27">
                  <c:v>Мурманская область</c:v>
                </c:pt>
                <c:pt idx="28">
                  <c:v>Ленинградская область</c:v>
                </c:pt>
                <c:pt idx="29">
                  <c:v>Самарская область</c:v>
                </c:pt>
                <c:pt idx="30">
                  <c:v>Владимирская область</c:v>
                </c:pt>
                <c:pt idx="31">
                  <c:v>Ивановская область</c:v>
                </c:pt>
                <c:pt idx="32">
                  <c:v>Приморский край</c:v>
                </c:pt>
                <c:pt idx="33">
                  <c:v>Белгородская область</c:v>
                </c:pt>
                <c:pt idx="34">
                  <c:v>Тульская область</c:v>
                </c:pt>
                <c:pt idx="35">
                  <c:v>Республика Тыва</c:v>
                </c:pt>
                <c:pt idx="36">
                  <c:v>Рязанская область</c:v>
                </c:pt>
                <c:pt idx="37">
                  <c:v>Тамбовская область</c:v>
                </c:pt>
                <c:pt idx="38">
                  <c:v>Чувашская республика</c:v>
                </c:pt>
                <c:pt idx="39">
                  <c:v>Курганская область</c:v>
                </c:pt>
                <c:pt idx="40">
                  <c:v>Костромская область</c:v>
                </c:pt>
                <c:pt idx="41">
                  <c:v>Республика Северная Осетия-Алания</c:v>
                </c:pt>
                <c:pt idx="42">
                  <c:v>Вологодская область</c:v>
                </c:pt>
                <c:pt idx="43">
                  <c:v>Республика Башкортостан</c:v>
                </c:pt>
                <c:pt idx="44">
                  <c:v>Смоленская область</c:v>
                </c:pt>
                <c:pt idx="45">
                  <c:v>Республика Мордовия</c:v>
                </c:pt>
                <c:pt idx="46">
                  <c:v>Брянская область</c:v>
                </c:pt>
                <c:pt idx="47">
                  <c:v>Калининградская область</c:v>
                </c:pt>
                <c:pt idx="48">
                  <c:v>Оренбургская область</c:v>
                </c:pt>
                <c:pt idx="49">
                  <c:v>Кемеровская область</c:v>
                </c:pt>
                <c:pt idx="50">
                  <c:v>Ставропольский край</c:v>
                </c:pt>
                <c:pt idx="51">
                  <c:v>Чеченская республика</c:v>
                </c:pt>
                <c:pt idx="52">
                  <c:v>г. Севастополь</c:v>
                </c:pt>
                <c:pt idx="53">
                  <c:v>Астраханская область</c:v>
                </c:pt>
                <c:pt idx="54">
                  <c:v>Хабаровский край</c:v>
                </c:pt>
                <c:pt idx="55">
                  <c:v>Республика Хакасия</c:v>
                </c:pt>
                <c:pt idx="56">
                  <c:v>Ульяновская область</c:v>
                </c:pt>
                <c:pt idx="57">
                  <c:v>Ростовская область</c:v>
                </c:pt>
                <c:pt idx="58">
                  <c:v>Тюменская область, ХМАО, ЯНАО</c:v>
                </c:pt>
                <c:pt idx="59">
                  <c:v>Амурская область</c:v>
                </c:pt>
                <c:pt idx="60">
                  <c:v>Саратовская область</c:v>
                </c:pt>
                <c:pt idx="61">
                  <c:v>Карачаево-Черкесская республика</c:v>
                </c:pt>
                <c:pt idx="62">
                  <c:v>Нижегородская область</c:v>
                </c:pt>
                <c:pt idx="63">
                  <c:v>Республика Ингушетия</c:v>
                </c:pt>
              </c:strCache>
            </c:strRef>
          </c:cat>
          <c:val>
            <c:numRef>
              <c:f>'2018'!$M$7:$M$70</c:f>
              <c:numCache>
                <c:formatCode>_(* #,##0.00_);_(* \(#,##0.00\);_(* "-"??_);_(@_)</c:formatCode>
                <c:ptCount val="64"/>
                <c:pt idx="0">
                  <c:v>0.49440225400954407</c:v>
                </c:pt>
                <c:pt idx="1">
                  <c:v>0.2449773328305061</c:v>
                </c:pt>
                <c:pt idx="2">
                  <c:v>0.54501999999999995</c:v>
                </c:pt>
                <c:pt idx="3">
                  <c:v>0.15828982941545783</c:v>
                </c:pt>
                <c:pt idx="4">
                  <c:v>9.6815171515783269E-2</c:v>
                </c:pt>
                <c:pt idx="5">
                  <c:v>9.3979287039071602E-2</c:v>
                </c:pt>
                <c:pt idx="6">
                  <c:v>0.22314734168946643</c:v>
                </c:pt>
                <c:pt idx="7">
                  <c:v>0.41945033670233839</c:v>
                </c:pt>
                <c:pt idx="8">
                  <c:v>0.189</c:v>
                </c:pt>
                <c:pt idx="9">
                  <c:v>0.23348555084415276</c:v>
                </c:pt>
                <c:pt idx="10">
                  <c:v>0.27977333087875289</c:v>
                </c:pt>
                <c:pt idx="11">
                  <c:v>8.6194864842353808E-2</c:v>
                </c:pt>
                <c:pt idx="12">
                  <c:v>0.1377496923138197</c:v>
                </c:pt>
                <c:pt idx="13">
                  <c:v>0.39166643844014809</c:v>
                </c:pt>
                <c:pt idx="14">
                  <c:v>0.13498284806725955</c:v>
                </c:pt>
                <c:pt idx="15">
                  <c:v>0.18712722288963515</c:v>
                </c:pt>
                <c:pt idx="16">
                  <c:v>0.21381293065161722</c:v>
                </c:pt>
                <c:pt idx="17">
                  <c:v>0.23433070911140119</c:v>
                </c:pt>
                <c:pt idx="18">
                  <c:v>0.25804053994999099</c:v>
                </c:pt>
                <c:pt idx="19">
                  <c:v>0.12017413787439336</c:v>
                </c:pt>
                <c:pt idx="20">
                  <c:v>0.62067123414291869</c:v>
                </c:pt>
                <c:pt idx="21">
                  <c:v>0.23291293665710636</c:v>
                </c:pt>
                <c:pt idx="22">
                  <c:v>7.2175491370382081E-2</c:v>
                </c:pt>
                <c:pt idx="23">
                  <c:v>0.70820930888777744</c:v>
                </c:pt>
                <c:pt idx="24">
                  <c:v>0.25654335867430306</c:v>
                </c:pt>
                <c:pt idx="25">
                  <c:v>0.38189329089968982</c:v>
                </c:pt>
                <c:pt idx="26">
                  <c:v>0.33882000000000001</c:v>
                </c:pt>
                <c:pt idx="27">
                  <c:v>0.43083870663979251</c:v>
                </c:pt>
                <c:pt idx="28">
                  <c:v>0.17889316682209472</c:v>
                </c:pt>
                <c:pt idx="29">
                  <c:v>0.33385144665211658</c:v>
                </c:pt>
                <c:pt idx="30">
                  <c:v>0.25592956010039603</c:v>
                </c:pt>
                <c:pt idx="31">
                  <c:v>0.27506435513711447</c:v>
                </c:pt>
                <c:pt idx="32">
                  <c:v>0.41245999999999999</c:v>
                </c:pt>
                <c:pt idx="33">
                  <c:v>0.38225861713373949</c:v>
                </c:pt>
                <c:pt idx="34">
                  <c:v>0.19108452133604692</c:v>
                </c:pt>
                <c:pt idx="35">
                  <c:v>1.1108856933177118</c:v>
                </c:pt>
                <c:pt idx="36">
                  <c:v>0.19628006056241482</c:v>
                </c:pt>
                <c:pt idx="37">
                  <c:v>0.18689689339527416</c:v>
                </c:pt>
                <c:pt idx="38">
                  <c:v>0.21226023448452983</c:v>
                </c:pt>
                <c:pt idx="39">
                  <c:v>0.75951031434012217</c:v>
                </c:pt>
                <c:pt idx="40">
                  <c:v>0.26610072138248508</c:v>
                </c:pt>
                <c:pt idx="41">
                  <c:v>0.64977317878111807</c:v>
                </c:pt>
                <c:pt idx="42">
                  <c:v>0.14762190805095043</c:v>
                </c:pt>
                <c:pt idx="43">
                  <c:v>0.29731740049175182</c:v>
                </c:pt>
                <c:pt idx="44">
                  <c:v>0.24171505669935356</c:v>
                </c:pt>
                <c:pt idx="45">
                  <c:v>0.30766350834893991</c:v>
                </c:pt>
                <c:pt idx="46">
                  <c:v>0.32411716314490446</c:v>
                </c:pt>
                <c:pt idx="47">
                  <c:v>0.35502</c:v>
                </c:pt>
                <c:pt idx="48">
                  <c:v>0.32258455251657009</c:v>
                </c:pt>
                <c:pt idx="49">
                  <c:v>0.40131046242511759</c:v>
                </c:pt>
                <c:pt idx="50">
                  <c:v>0.14205280980678295</c:v>
                </c:pt>
                <c:pt idx="51">
                  <c:v>5.4494848014749089E-2</c:v>
                </c:pt>
                <c:pt idx="52">
                  <c:v>0.4151570893986723</c:v>
                </c:pt>
                <c:pt idx="53">
                  <c:v>0.23084352598403793</c:v>
                </c:pt>
                <c:pt idx="54">
                  <c:v>0.46238000000000001</c:v>
                </c:pt>
                <c:pt idx="55">
                  <c:v>0.68108500931484606</c:v>
                </c:pt>
                <c:pt idx="56">
                  <c:v>0.28597922751021299</c:v>
                </c:pt>
                <c:pt idx="57">
                  <c:v>0.65127430582160573</c:v>
                </c:pt>
                <c:pt idx="58">
                  <c:v>0.47796694543541812</c:v>
                </c:pt>
                <c:pt idx="59">
                  <c:v>0.38847999999999999</c:v>
                </c:pt>
                <c:pt idx="60">
                  <c:v>0.31258485504838185</c:v>
                </c:pt>
                <c:pt idx="61">
                  <c:v>0.86550281295925735</c:v>
                </c:pt>
                <c:pt idx="62">
                  <c:v>0.51427281049930218</c:v>
                </c:pt>
                <c:pt idx="63">
                  <c:v>0.73418688659832598</c:v>
                </c:pt>
              </c:numCache>
            </c:numRef>
          </c:val>
        </c:ser>
        <c:ser>
          <c:idx val="9"/>
          <c:order val="9"/>
          <c:tx>
            <c:strRef>
              <c:f>'2018'!$N$6</c:f>
              <c:strCache>
                <c:ptCount val="1"/>
                <c:pt idx="0">
                  <c:v>2018 год  (2 п/г)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'2018'!$C$7:$D$70</c:f>
              <c:strCache>
                <c:ptCount val="64"/>
                <c:pt idx="0">
                  <c:v>Республика Карелия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г. Москва</c:v>
                </c:pt>
                <c:pt idx="4">
                  <c:v>Новосибирская область</c:v>
                </c:pt>
                <c:pt idx="5">
                  <c:v>Республика Татарстан</c:v>
                </c:pt>
                <c:pt idx="6">
                  <c:v>Свердловская область</c:v>
                </c:pt>
                <c:pt idx="7">
                  <c:v>Алтайский край</c:v>
                </c:pt>
                <c:pt idx="8">
                  <c:v>Республика Коми</c:v>
                </c:pt>
                <c:pt idx="9">
                  <c:v>Удмуртская республика</c:v>
                </c:pt>
                <c:pt idx="10">
                  <c:v>Калужская область</c:v>
                </c:pt>
                <c:pt idx="11">
                  <c:v>Челябинская область</c:v>
                </c:pt>
                <c:pt idx="12">
                  <c:v>Псковская область</c:v>
                </c:pt>
                <c:pt idx="13">
                  <c:v>Новгородская область</c:v>
                </c:pt>
                <c:pt idx="14">
                  <c:v>Московская область</c:v>
                </c:pt>
                <c:pt idx="15">
                  <c:v>Орловская область</c:v>
                </c:pt>
                <c:pt idx="16">
                  <c:v>Омская область</c:v>
                </c:pt>
                <c:pt idx="17">
                  <c:v>Кировская область</c:v>
                </c:pt>
                <c:pt idx="18">
                  <c:v>г. Санкт-Петербург</c:v>
                </c:pt>
                <c:pt idx="19">
                  <c:v>Липецкая область</c:v>
                </c:pt>
                <c:pt idx="20">
                  <c:v>Томская область</c:v>
                </c:pt>
                <c:pt idx="21">
                  <c:v>Иркутская область</c:v>
                </c:pt>
                <c:pt idx="22">
                  <c:v>Республика Дагестан</c:v>
                </c:pt>
                <c:pt idx="23">
                  <c:v>Ярославская область</c:v>
                </c:pt>
                <c:pt idx="24">
                  <c:v>Красноярский край</c:v>
                </c:pt>
                <c:pt idx="25">
                  <c:v>Воронежская область</c:v>
                </c:pt>
                <c:pt idx="26">
                  <c:v>Кабардино-Балкарская республика</c:v>
                </c:pt>
                <c:pt idx="27">
                  <c:v>Мурманская область</c:v>
                </c:pt>
                <c:pt idx="28">
                  <c:v>Ленинградская область</c:v>
                </c:pt>
                <c:pt idx="29">
                  <c:v>Самарская область</c:v>
                </c:pt>
                <c:pt idx="30">
                  <c:v>Владимирская область</c:v>
                </c:pt>
                <c:pt idx="31">
                  <c:v>Ивановская область</c:v>
                </c:pt>
                <c:pt idx="32">
                  <c:v>Приморский край</c:v>
                </c:pt>
                <c:pt idx="33">
                  <c:v>Белгородская область</c:v>
                </c:pt>
                <c:pt idx="34">
                  <c:v>Тульская область</c:v>
                </c:pt>
                <c:pt idx="35">
                  <c:v>Республика Тыва</c:v>
                </c:pt>
                <c:pt idx="36">
                  <c:v>Рязанская область</c:v>
                </c:pt>
                <c:pt idx="37">
                  <c:v>Тамбовская область</c:v>
                </c:pt>
                <c:pt idx="38">
                  <c:v>Чувашская республика</c:v>
                </c:pt>
                <c:pt idx="39">
                  <c:v>Курганская область</c:v>
                </c:pt>
                <c:pt idx="40">
                  <c:v>Костромская область</c:v>
                </c:pt>
                <c:pt idx="41">
                  <c:v>Республика Северная Осетия-Алания</c:v>
                </c:pt>
                <c:pt idx="42">
                  <c:v>Вологодская область</c:v>
                </c:pt>
                <c:pt idx="43">
                  <c:v>Республика Башкортостан</c:v>
                </c:pt>
                <c:pt idx="44">
                  <c:v>Смоленская область</c:v>
                </c:pt>
                <c:pt idx="45">
                  <c:v>Республика Мордовия</c:v>
                </c:pt>
                <c:pt idx="46">
                  <c:v>Брянская область</c:v>
                </c:pt>
                <c:pt idx="47">
                  <c:v>Калининградская область</c:v>
                </c:pt>
                <c:pt idx="48">
                  <c:v>Оренбургская область</c:v>
                </c:pt>
                <c:pt idx="49">
                  <c:v>Кемеровская область</c:v>
                </c:pt>
                <c:pt idx="50">
                  <c:v>Ставропольский край</c:v>
                </c:pt>
                <c:pt idx="51">
                  <c:v>Чеченская республика</c:v>
                </c:pt>
                <c:pt idx="52">
                  <c:v>г. Севастополь</c:v>
                </c:pt>
                <c:pt idx="53">
                  <c:v>Астраханская область</c:v>
                </c:pt>
                <c:pt idx="54">
                  <c:v>Хабаровский край</c:v>
                </c:pt>
                <c:pt idx="55">
                  <c:v>Республика Хакасия</c:v>
                </c:pt>
                <c:pt idx="56">
                  <c:v>Ульяновская область</c:v>
                </c:pt>
                <c:pt idx="57">
                  <c:v>Ростовская область</c:v>
                </c:pt>
                <c:pt idx="58">
                  <c:v>Тюменская область, ХМАО, ЯНАО</c:v>
                </c:pt>
                <c:pt idx="59">
                  <c:v>Амурская область</c:v>
                </c:pt>
                <c:pt idx="60">
                  <c:v>Саратовская область</c:v>
                </c:pt>
                <c:pt idx="61">
                  <c:v>Карачаево-Черкесская республика</c:v>
                </c:pt>
                <c:pt idx="62">
                  <c:v>Нижегородская область</c:v>
                </c:pt>
                <c:pt idx="63">
                  <c:v>Республика Ингушетия</c:v>
                </c:pt>
              </c:strCache>
            </c:strRef>
          </c:cat>
          <c:val>
            <c:numRef>
              <c:f>'2018'!$N$7:$N$70</c:f>
              <c:numCache>
                <c:formatCode>_(* #,##0.00_);_(* \(#,##0.00\);_(* "-"??_);_(@_)</c:formatCode>
                <c:ptCount val="64"/>
                <c:pt idx="0">
                  <c:v>0.01</c:v>
                </c:pt>
                <c:pt idx="1">
                  <c:v>4.8399999999999999E-2</c:v>
                </c:pt>
                <c:pt idx="2">
                  <c:v>6.2219999999999998E-2</c:v>
                </c:pt>
                <c:pt idx="3">
                  <c:v>0.1318</c:v>
                </c:pt>
                <c:pt idx="4">
                  <c:v>0.13275999999999999</c:v>
                </c:pt>
                <c:pt idx="5">
                  <c:v>0.13769999999999999</c:v>
                </c:pt>
                <c:pt idx="6">
                  <c:v>0.14172000000000001</c:v>
                </c:pt>
                <c:pt idx="7">
                  <c:v>0.14210999999999999</c:v>
                </c:pt>
                <c:pt idx="8">
                  <c:v>0.16</c:v>
                </c:pt>
                <c:pt idx="9">
                  <c:v>0.17</c:v>
                </c:pt>
                <c:pt idx="10">
                  <c:v>0.17015</c:v>
                </c:pt>
                <c:pt idx="11">
                  <c:v>0.17710999999999999</c:v>
                </c:pt>
                <c:pt idx="12">
                  <c:v>0.18245</c:v>
                </c:pt>
                <c:pt idx="13">
                  <c:v>0.18473999999999999</c:v>
                </c:pt>
                <c:pt idx="14">
                  <c:v>0.18709000000000001</c:v>
                </c:pt>
                <c:pt idx="15">
                  <c:v>0.19445000000000001</c:v>
                </c:pt>
                <c:pt idx="16">
                  <c:v>0.19922999999999999</c:v>
                </c:pt>
                <c:pt idx="17">
                  <c:v>0.19924</c:v>
                </c:pt>
                <c:pt idx="18">
                  <c:v>0.2</c:v>
                </c:pt>
                <c:pt idx="19">
                  <c:v>0.20599999999999999</c:v>
                </c:pt>
                <c:pt idx="20">
                  <c:v>0.20977999999999999</c:v>
                </c:pt>
                <c:pt idx="21">
                  <c:v>0.21099999999999999</c:v>
                </c:pt>
                <c:pt idx="22">
                  <c:v>0.2271</c:v>
                </c:pt>
                <c:pt idx="23">
                  <c:v>0.23341000000000001</c:v>
                </c:pt>
                <c:pt idx="24">
                  <c:v>0.2414</c:v>
                </c:pt>
                <c:pt idx="25">
                  <c:v>0.24245</c:v>
                </c:pt>
                <c:pt idx="26">
                  <c:v>0.24284</c:v>
                </c:pt>
                <c:pt idx="27">
                  <c:v>0.24623</c:v>
                </c:pt>
                <c:pt idx="28">
                  <c:v>0.24787000000000001</c:v>
                </c:pt>
                <c:pt idx="29">
                  <c:v>0.25723000000000001</c:v>
                </c:pt>
                <c:pt idx="30">
                  <c:v>0.25931999999999999</c:v>
                </c:pt>
                <c:pt idx="31">
                  <c:v>0.27429999999999999</c:v>
                </c:pt>
                <c:pt idx="32">
                  <c:v>0.27649000000000001</c:v>
                </c:pt>
                <c:pt idx="33">
                  <c:v>0.27939000000000003</c:v>
                </c:pt>
                <c:pt idx="34">
                  <c:v>0.28689999999999999</c:v>
                </c:pt>
                <c:pt idx="35">
                  <c:v>0.28875000000000001</c:v>
                </c:pt>
                <c:pt idx="36">
                  <c:v>0.28996</c:v>
                </c:pt>
                <c:pt idx="37">
                  <c:v>0.29572999999999999</c:v>
                </c:pt>
                <c:pt idx="38">
                  <c:v>0.29593000000000003</c:v>
                </c:pt>
                <c:pt idx="39">
                  <c:v>0.30223</c:v>
                </c:pt>
                <c:pt idx="40">
                  <c:v>0.30238999999999999</c:v>
                </c:pt>
                <c:pt idx="41">
                  <c:v>0.30524000000000001</c:v>
                </c:pt>
                <c:pt idx="42">
                  <c:v>0.32207000000000002</c:v>
                </c:pt>
                <c:pt idx="43">
                  <c:v>0.32786999999999999</c:v>
                </c:pt>
                <c:pt idx="44">
                  <c:v>0.32884000000000002</c:v>
                </c:pt>
                <c:pt idx="45">
                  <c:v>0.33359</c:v>
                </c:pt>
                <c:pt idx="46">
                  <c:v>0.33411999999999997</c:v>
                </c:pt>
                <c:pt idx="47">
                  <c:v>0.33631</c:v>
                </c:pt>
                <c:pt idx="48">
                  <c:v>0.33829999999999999</c:v>
                </c:pt>
                <c:pt idx="49">
                  <c:v>0.3417</c:v>
                </c:pt>
                <c:pt idx="50">
                  <c:v>0.34699999999999998</c:v>
                </c:pt>
                <c:pt idx="51">
                  <c:v>0.35611999999999999</c:v>
                </c:pt>
                <c:pt idx="52">
                  <c:v>0.36820999999999998</c:v>
                </c:pt>
                <c:pt idx="53">
                  <c:v>0.38216</c:v>
                </c:pt>
                <c:pt idx="54">
                  <c:v>0.39521000000000001</c:v>
                </c:pt>
                <c:pt idx="55">
                  <c:v>0.39700000000000002</c:v>
                </c:pt>
                <c:pt idx="56">
                  <c:v>0.40316000000000002</c:v>
                </c:pt>
                <c:pt idx="57">
                  <c:v>0.42848999999999998</c:v>
                </c:pt>
                <c:pt idx="58">
                  <c:v>0.44596000000000002</c:v>
                </c:pt>
                <c:pt idx="59">
                  <c:v>0.45283000000000001</c:v>
                </c:pt>
                <c:pt idx="60">
                  <c:v>0.45909</c:v>
                </c:pt>
                <c:pt idx="61">
                  <c:v>0.47221000000000002</c:v>
                </c:pt>
                <c:pt idx="62">
                  <c:v>0.50478999999999996</c:v>
                </c:pt>
                <c:pt idx="63">
                  <c:v>0.59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512896"/>
        <c:axId val="142514432"/>
      </c:barChart>
      <c:catAx>
        <c:axId val="14251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514432"/>
        <c:crosses val="autoZero"/>
        <c:auto val="1"/>
        <c:lblAlgn val="ctr"/>
        <c:lblOffset val="100"/>
        <c:noMultiLvlLbl val="0"/>
      </c:catAx>
      <c:valAx>
        <c:axId val="14251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51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0.13775</cdr:x>
      <cdr:y>0.3443</cdr:y>
    </cdr:from>
    <cdr:to>
      <cdr:x>0.23915</cdr:x>
      <cdr:y>0.43343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9631" y="1947255"/>
          <a:ext cx="9271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>
              <a:solidFill>
                <a:srgbClr val="000099"/>
              </a:solidFill>
            </a:rPr>
            <a:t>14,07-15,84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000099"/>
              </a:solidFill>
            </a:rPr>
            <a:t>коп./</a:t>
          </a:r>
          <a:r>
            <a:rPr lang="ru-RU" sz="1400" dirty="0" err="1" smtClean="0">
              <a:solidFill>
                <a:srgbClr val="000099"/>
              </a:solidFill>
            </a:rPr>
            <a:t>кВтч</a:t>
          </a:r>
          <a:endParaRPr lang="ru-RU" sz="1400" dirty="0">
            <a:solidFill>
              <a:srgbClr val="000099"/>
            </a:solidFill>
          </a:endParaRPr>
        </a:p>
      </cdr:txBody>
    </cdr:sp>
  </cdr:relSizeAnchor>
  <cdr:relSizeAnchor xmlns:cdr="http://schemas.openxmlformats.org/drawingml/2006/chartDrawing">
    <cdr:from>
      <cdr:x>0.30313</cdr:x>
      <cdr:y>0.29974</cdr:y>
    </cdr:from>
    <cdr:to>
      <cdr:x>0.40453</cdr:x>
      <cdr:y>0.38886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771799" y="1695227"/>
          <a:ext cx="9271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>
              <a:solidFill>
                <a:srgbClr val="00B050"/>
              </a:solidFill>
            </a:rPr>
            <a:t>16,67-24,96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00B050"/>
              </a:solidFill>
            </a:rPr>
            <a:t>коп./</a:t>
          </a:r>
          <a:r>
            <a:rPr lang="ru-RU" sz="1400" dirty="0" err="1" smtClean="0">
              <a:solidFill>
                <a:srgbClr val="00B050"/>
              </a:solidFill>
            </a:rPr>
            <a:t>кВтч</a:t>
          </a:r>
          <a:endParaRPr lang="ru-RU" sz="1400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0.71262</cdr:x>
      <cdr:y>0.14273</cdr:y>
    </cdr:from>
    <cdr:to>
      <cdr:x>0.81402</cdr:x>
      <cdr:y>0.23185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516215" y="807231"/>
          <a:ext cx="9271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>
              <a:solidFill>
                <a:srgbClr val="C00000"/>
              </a:solidFill>
            </a:rPr>
            <a:t>32,57-42,71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C00000"/>
              </a:solidFill>
            </a:rPr>
            <a:t>коп./</a:t>
          </a:r>
          <a:r>
            <a:rPr lang="ru-RU" sz="1400" dirty="0" err="1" smtClean="0">
              <a:solidFill>
                <a:srgbClr val="C00000"/>
              </a:solidFill>
            </a:rPr>
            <a:t>кВтч</a:t>
          </a:r>
          <a:endParaRPr lang="ru-RU" sz="1400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0.8465</cdr:x>
      <cdr:y>0.05361</cdr:y>
    </cdr:from>
    <cdr:to>
      <cdr:x>0.94789</cdr:x>
      <cdr:y>0.14273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740351" y="303175"/>
          <a:ext cx="927180" cy="50405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>
              <a:solidFill>
                <a:srgbClr val="FF0000"/>
              </a:solidFill>
            </a:rPr>
            <a:t>44,06-61,79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FF0000"/>
              </a:solidFill>
            </a:rPr>
            <a:t>коп./</a:t>
          </a:r>
          <a:r>
            <a:rPr lang="ru-RU" sz="1400" dirty="0" err="1" smtClean="0">
              <a:solidFill>
                <a:srgbClr val="FF0000"/>
              </a:solidFill>
            </a:rPr>
            <a:t>кВтч</a:t>
          </a:r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0.02281</cdr:x>
      <cdr:y>0.33466</cdr:y>
    </cdr:from>
    <cdr:to>
      <cdr:x>0.1242</cdr:x>
      <cdr:y>0.43191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08540" y="1734463"/>
          <a:ext cx="9271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>
              <a:solidFill>
                <a:srgbClr val="66A9FA"/>
              </a:solidFill>
            </a:rPr>
            <a:t>6,15-12,79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66A9FA"/>
              </a:solidFill>
            </a:rPr>
            <a:t>коп./</a:t>
          </a:r>
          <a:r>
            <a:rPr lang="ru-RU" sz="1400" dirty="0" err="1" smtClean="0">
              <a:solidFill>
                <a:srgbClr val="66A9FA"/>
              </a:solidFill>
            </a:rPr>
            <a:t>кВтч</a:t>
          </a:r>
          <a:endParaRPr lang="ru-RU" sz="1400" dirty="0">
            <a:solidFill>
              <a:srgbClr val="66A9FA"/>
            </a:solidFill>
          </a:endParaRPr>
        </a:p>
      </cdr:txBody>
    </cdr:sp>
  </cdr:relSizeAnchor>
  <cdr:relSizeAnchor xmlns:cdr="http://schemas.openxmlformats.org/drawingml/2006/chartDrawing">
    <cdr:from>
      <cdr:x>0.52973</cdr:x>
      <cdr:y>0.18812</cdr:y>
    </cdr:from>
    <cdr:to>
      <cdr:x>0.63113</cdr:x>
      <cdr:y>0.28537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843828" y="974969"/>
          <a:ext cx="9271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>
              <a:solidFill>
                <a:schemeClr val="accent1"/>
              </a:solidFill>
            </a:rPr>
            <a:t>25,03-30,30</a:t>
          </a:r>
        </a:p>
        <a:p xmlns:a="http://schemas.openxmlformats.org/drawingml/2006/main">
          <a:pPr algn="ctr"/>
          <a:r>
            <a:rPr lang="ru-RU" sz="1400" dirty="0" smtClean="0">
              <a:solidFill>
                <a:schemeClr val="accent1"/>
              </a:solidFill>
            </a:rPr>
            <a:t>коп./</a:t>
          </a:r>
          <a:r>
            <a:rPr lang="ru-RU" sz="1400" dirty="0" err="1" smtClean="0">
              <a:solidFill>
                <a:schemeClr val="accent1"/>
              </a:solidFill>
            </a:rPr>
            <a:t>кВтч</a:t>
          </a:r>
          <a:endParaRPr lang="ru-RU" sz="1400" dirty="0">
            <a:solidFill>
              <a:schemeClr val="accent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algn="r"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08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algn="r" defTabSz="925689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5A3512-E5BA-2445-A096-989628CFE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36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AB2E-4307-8F47-9D0B-89031855F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4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8F40-2E5A-4548-B740-C9ED86904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5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A716-4E2F-664A-8DE4-57C86E870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60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2A09F-2E6E-6A44-AFDB-46A0304DF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6886-E24C-CA45-9615-C454E8D48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F60AE-181D-4327-AA9E-480596CFC6DA}" type="datetime1">
              <a:rPr lang="ru-RU"/>
              <a:pPr>
                <a:defRPr/>
              </a:pPr>
              <a:t>05.03.2018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D56F7-D305-4594-9BCD-A3EE92B0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5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41090-CCA2-5F4C-8E78-54F06E17A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2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77CC1-1BDB-4E47-A4B2-7E58201B2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9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7ED83-6620-134D-9FD0-9D9FFE82B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1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DEEAF-5AC4-F64A-9A02-1B1FD2B95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4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6B6A3-DB5F-B746-9AB3-67ED5D6DA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3DB5-7D60-4D47-BF14-D702D0F61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07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ABE48-D34A-744C-92A9-154CC290B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3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8DC83-63DF-CC44-8525-FDB056131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6413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726BBF5-3E53-514F-BAAA-29F393B16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  <p:sldLayoutId id="2147484636" r:id="rId13"/>
    <p:sldLayoutId id="2147484637" r:id="rId14"/>
    <p:sldLayoutId id="214748463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991544" y="2708275"/>
            <a:ext cx="9581331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/>
              <a:t>Установление сбытовых надбавок гарантирующих поставщиков методом сравнения аналогов. Обзор результатов и дальнейшие перспективы</a:t>
            </a:r>
            <a:endParaRPr lang="ru-RU" altLang="ru-RU" b="1" dirty="0" smtClean="0"/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800" b="1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Дудкин Сергей Анатольевич</a:t>
            </a:r>
            <a:r>
              <a:rPr lang="en-US" altLang="ru-RU" sz="2400" b="1" dirty="0" smtClean="0">
                <a:solidFill>
                  <a:srgbClr val="008080"/>
                </a:solidFill>
              </a:rPr>
              <a:t>,</a:t>
            </a:r>
            <a:r>
              <a:rPr lang="ru-RU" altLang="ru-RU" sz="2400" b="1" dirty="0" smtClean="0">
                <a:solidFill>
                  <a:srgbClr val="008080"/>
                </a:solidFill>
              </a:rPr>
              <a:t> </a:t>
            </a:r>
            <a:endParaRPr lang="ru-RU" altLang="ru-RU" sz="24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Заместитель начальника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Управления регулирования электроэнергетики </a:t>
            </a:r>
            <a:endParaRPr lang="ru-RU" altLang="ru-RU" sz="24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5 марта 2018 </a:t>
            </a:r>
            <a:r>
              <a:rPr lang="ru-RU" altLang="ru-RU" sz="2400" b="1" dirty="0">
                <a:solidFill>
                  <a:srgbClr val="008080"/>
                </a:solidFill>
              </a:rPr>
              <a:t>г.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ru-RU" sz="28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8080"/>
                </a:solidFill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008080"/>
              </a:solidFill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3689350" y="2017713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defRPr/>
            </a:pPr>
            <a:r>
              <a:rPr lang="ru-RU" altLang="ru-RU" b="1" dirty="0">
                <a:solidFill>
                  <a:srgbClr val="008080"/>
                </a:solidFill>
                <a:latin typeface="+mj-lt"/>
                <a:ea typeface="MS PGothic" pitchFamily="34" charset="-128"/>
              </a:rPr>
              <a:t>ФЕДЕРАЛЬНАЯ</a:t>
            </a:r>
            <a:r>
              <a:rPr lang="ru-RU" altLang="ru-RU" b="1" dirty="0">
                <a:solidFill>
                  <a:srgbClr val="008080"/>
                </a:solidFill>
                <a:ea typeface="MS PGothic" pitchFamily="34" charset="-128"/>
              </a:rPr>
              <a:t> АНТИМОНОПОЛЬНАЯ СЛУЖБА</a:t>
            </a:r>
            <a:endParaRPr lang="en-US" altLang="ru-RU" b="1" dirty="0">
              <a:solidFill>
                <a:srgbClr val="00808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618" y="1314346"/>
            <a:ext cx="11441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Население и прочие потребители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635" y="4409004"/>
            <a:ext cx="11441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Сетевые организации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28" y="188640"/>
            <a:ext cx="9099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Порядок определения количества точек поставки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5635" y="1772817"/>
            <a:ext cx="111529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Учитываются </a:t>
            </a:r>
            <a:r>
              <a:rPr lang="ru-RU" sz="2000" dirty="0">
                <a:solidFill>
                  <a:schemeClr val="accent6"/>
                </a:solidFill>
              </a:rPr>
              <a:t>точки поставки, в которых электрическая энергия поступает на </a:t>
            </a:r>
            <a:r>
              <a:rPr lang="ru-RU" sz="2000" dirty="0" err="1">
                <a:solidFill>
                  <a:schemeClr val="accent6"/>
                </a:solidFill>
              </a:rPr>
              <a:t>энергопринимающие</a:t>
            </a:r>
            <a:r>
              <a:rPr lang="ru-RU" sz="2000" dirty="0">
                <a:solidFill>
                  <a:schemeClr val="accent6"/>
                </a:solidFill>
              </a:rPr>
              <a:t> устройства или в электрические сети потребителя (покупателя), </a:t>
            </a:r>
            <a:endParaRPr lang="ru-RU" sz="2000" dirty="0" smtClean="0">
              <a:solidFill>
                <a:schemeClr val="accent6"/>
              </a:solidFill>
            </a:endParaRPr>
          </a:p>
          <a:p>
            <a:r>
              <a:rPr lang="ru-RU" sz="2000" dirty="0" smtClean="0">
                <a:solidFill>
                  <a:schemeClr val="accent6"/>
                </a:solidFill>
              </a:rPr>
              <a:t>и </a:t>
            </a:r>
            <a:r>
              <a:rPr lang="ru-RU" sz="2000" dirty="0">
                <a:solidFill>
                  <a:srgbClr val="FF0000"/>
                </a:solidFill>
              </a:rPr>
              <a:t>не учитываются </a:t>
            </a:r>
            <a:r>
              <a:rPr lang="ru-RU" sz="2000" dirty="0">
                <a:solidFill>
                  <a:schemeClr val="accent6"/>
                </a:solidFill>
              </a:rPr>
              <a:t>точки поставки, в которых электрическая энергия отпускается из электрических сетей на </a:t>
            </a:r>
            <a:r>
              <a:rPr lang="ru-RU" sz="2000" dirty="0" err="1">
                <a:solidFill>
                  <a:schemeClr val="accent6"/>
                </a:solidFill>
              </a:rPr>
              <a:t>энергопринимающие</a:t>
            </a:r>
            <a:r>
              <a:rPr lang="ru-RU" sz="2000" dirty="0">
                <a:solidFill>
                  <a:schemeClr val="accent6"/>
                </a:solidFill>
              </a:rPr>
              <a:t> устройства или в электрические сети других потребителей (покупателей).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6248" y="4869160"/>
            <a:ext cx="1111236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Учитываются </a:t>
            </a:r>
            <a:r>
              <a:rPr lang="ru-RU" sz="2000" dirty="0">
                <a:solidFill>
                  <a:schemeClr val="accent6"/>
                </a:solidFill>
              </a:rPr>
              <a:t>точки поставки, в которых электрическая энергия поступает в электрические сети сетевой организации, </a:t>
            </a:r>
            <a:endParaRPr lang="ru-RU" sz="2000" dirty="0" smtClean="0">
              <a:solidFill>
                <a:schemeClr val="accent6"/>
              </a:solidFill>
            </a:endParaRPr>
          </a:p>
          <a:p>
            <a:r>
              <a:rPr lang="ru-RU" sz="2000" dirty="0" smtClean="0">
                <a:solidFill>
                  <a:schemeClr val="accent6"/>
                </a:solidFill>
              </a:rPr>
              <a:t>и </a:t>
            </a:r>
            <a:r>
              <a:rPr lang="ru-RU" sz="2000" dirty="0">
                <a:solidFill>
                  <a:srgbClr val="FF0000"/>
                </a:solidFill>
              </a:rPr>
              <a:t>не учитываются</a:t>
            </a:r>
            <a:r>
              <a:rPr lang="ru-RU" sz="2000" dirty="0">
                <a:solidFill>
                  <a:schemeClr val="accent6"/>
                </a:solidFill>
              </a:rPr>
              <a:t> точки поставки, в которых электрическая энергия отпускается из электрических сетей сетевой организации на </a:t>
            </a:r>
            <a:r>
              <a:rPr lang="ru-RU" sz="2000" dirty="0" err="1">
                <a:solidFill>
                  <a:schemeClr val="accent6"/>
                </a:solidFill>
              </a:rPr>
              <a:t>энергопринимающие</a:t>
            </a:r>
            <a:r>
              <a:rPr lang="ru-RU" sz="2000" dirty="0">
                <a:solidFill>
                  <a:schemeClr val="accent6"/>
                </a:solidFill>
              </a:rPr>
              <a:t> устройства потребителей или в электрические сети других сетевых организаций.</a:t>
            </a:r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5" y="-9516"/>
            <a:ext cx="1218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Группы масштаба деятельности ГП</a:t>
            </a:r>
            <a:endParaRPr lang="ru-RU" sz="2800" b="1" dirty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085354"/>
              </p:ext>
            </p:extLst>
          </p:nvPr>
        </p:nvGraphicFramePr>
        <p:xfrm>
          <a:off x="1103445" y="1556792"/>
          <a:ext cx="10273146" cy="4464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6573"/>
                <a:gridCol w="5136573"/>
              </a:tblGrid>
              <a:tr h="7604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Группа масштаба деятельности ГП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Приведенное количество точек поставки, шт.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370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первая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до 11 300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370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вторая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от 11 301 до 22 700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370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третья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от 22 701 до 45 300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370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четвертая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от 45 301 до 90 700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370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пятая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от 90 701 до 181 300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370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шестая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от 181 301 до 272 000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370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седьмая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от 272 001 до 377 800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370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восьмая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от 377 801 до 528 900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370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девятая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от 528 901 до 755 600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370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десятая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от 755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601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5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5" y="-9516"/>
            <a:ext cx="1218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Группы субъектов Российской Федерации</a:t>
            </a:r>
            <a:endParaRPr lang="ru-RU" sz="2800" b="1" dirty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68552"/>
              </p:ext>
            </p:extLst>
          </p:nvPr>
        </p:nvGraphicFramePr>
        <p:xfrm>
          <a:off x="143339" y="1124746"/>
          <a:ext cx="11809312" cy="5221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11233248"/>
              </a:tblGrid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Брянская область, Республика Алтай, Республика Марий </a:t>
                      </a:r>
                      <a:r>
                        <a:rPr lang="ru-RU" sz="113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endParaRPr lang="ru-RU" sz="113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863" marR="8186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Карачаево-Черкесская Республика, Республика Калмыкия, Республика </a:t>
                      </a:r>
                      <a:r>
                        <a:rPr lang="ru-RU" sz="1130" dirty="0" smtClean="0">
                          <a:solidFill>
                            <a:srgbClr val="000000"/>
                          </a:solidFill>
                          <a:effectLst/>
                        </a:rPr>
                        <a:t>Тыва</a:t>
                      </a:r>
                      <a:r>
                        <a:rPr lang="ru-RU" sz="113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Ставропольский край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Алтайский край, Пензенская область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413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Кировская область, Костромская область, Курганская </a:t>
                      </a:r>
                      <a:r>
                        <a:rPr lang="ru-RU" sz="1130" dirty="0" smtClean="0">
                          <a:solidFill>
                            <a:srgbClr val="000000"/>
                          </a:solidFill>
                          <a:effectLst/>
                        </a:rPr>
                        <a:t>область, </a:t>
                      </a: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Оренбургская область, Орловская область, Республика Мордовия, Тамбовская область, Удмуртская Республика, Ульяновская область, Чувашская Республика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39413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Владимирская область, Волгоградская область, Воронежская область, Ивановская </a:t>
                      </a:r>
                      <a:r>
                        <a:rPr lang="ru-RU" sz="1130" dirty="0" smtClean="0">
                          <a:solidFill>
                            <a:srgbClr val="000000"/>
                          </a:solidFill>
                          <a:effectLst/>
                        </a:rPr>
                        <a:t>область, </a:t>
                      </a: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Республика Башкортостан, Республика Хакасия, Рязанская область, Саратовская область, Тверская область, Ярославская область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39413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Архангельская область, Астраханская область, Вологодская область, Забайкальский край, Липецкая область, Новгородская область, Омская область, Пермский край, Псковская область, Республика Бурятия, Смоленская область, Томская область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Краснодарский край, Нижегородская область, Ростовская </a:t>
                      </a:r>
                      <a:r>
                        <a:rPr lang="ru-RU" sz="1130" dirty="0" smtClean="0">
                          <a:solidFill>
                            <a:srgbClr val="000000"/>
                          </a:solidFill>
                          <a:effectLst/>
                        </a:rPr>
                        <a:t>область, Курская область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262758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Амурская область, Еврейская автономная область, Иркутская область, Кемеровская область, Красноярский край, Ленинградская область, Калининградская область, Республика </a:t>
                      </a:r>
                      <a:r>
                        <a:rPr lang="ru-RU" sz="1130" dirty="0" smtClean="0">
                          <a:solidFill>
                            <a:srgbClr val="000000"/>
                          </a:solidFill>
                          <a:effectLst/>
                        </a:rPr>
                        <a:t>Карелия, Калужская область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Новосибирская область, Челябинская область, Свердловская область, Республика </a:t>
                      </a:r>
                      <a:r>
                        <a:rPr lang="ru-RU" sz="1130" dirty="0" smtClean="0">
                          <a:solidFill>
                            <a:srgbClr val="000000"/>
                          </a:solidFill>
                          <a:effectLst/>
                        </a:rPr>
                        <a:t>Татарстан, Самарская область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Мурманская область, Приморский край, Республика Коми, Хабаровский край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Ненецкий автономный округ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Республика Саха (Якутия), Тюменская область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Ханты-Мансийский автономный округ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Ямало-Ненецкий автономный округ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262758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Кабардино-Балкарская Республика, Республика Ингушетия, Республика Северная Осетия-Алания, Республика Дагестан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Республика Адыгея, Чеченская Республика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Республика Крым, </a:t>
                      </a:r>
                      <a:r>
                        <a:rPr lang="ru-RU" sz="1130" dirty="0" err="1">
                          <a:solidFill>
                            <a:srgbClr val="000000"/>
                          </a:solidFill>
                          <a:effectLst/>
                        </a:rPr>
                        <a:t>г.Севастополь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Белгородская </a:t>
                      </a:r>
                      <a:r>
                        <a:rPr lang="ru-RU" sz="1130" dirty="0" smtClean="0">
                          <a:solidFill>
                            <a:srgbClr val="000000"/>
                          </a:solidFill>
                          <a:effectLst/>
                        </a:rPr>
                        <a:t>область, </a:t>
                      </a: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Тульская область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 err="1">
                          <a:solidFill>
                            <a:srgbClr val="000000"/>
                          </a:solidFill>
                          <a:effectLst/>
                        </a:rPr>
                        <a:t>г.Санкт</a:t>
                      </a: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-Петербург 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ru-RU" sz="113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Московская область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  <a:tr h="13137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30" dirty="0">
                          <a:solidFill>
                            <a:srgbClr val="000000"/>
                          </a:solidFill>
                          <a:effectLst/>
                        </a:rPr>
                        <a:t>г. Москва</a:t>
                      </a:r>
                      <a:endParaRPr lang="ru-RU" sz="113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863" marR="8186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3303" y="44626"/>
            <a:ext cx="106674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Дифференциация сбытовых надбавок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901" y="1917184"/>
            <a:ext cx="7520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6"/>
                </a:solidFill>
              </a:rPr>
              <a:t>Группы потребителей: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1477" y="2651267"/>
            <a:ext cx="10273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6"/>
                </a:solidFill>
              </a:rPr>
              <a:t>Население и приравненные к нему категории потребителей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1477" y="3668831"/>
            <a:ext cx="9601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6"/>
                </a:solidFill>
              </a:rPr>
              <a:t>Сетевые организации, покупающие электрическую энергию для компенсации потерь электрической энергии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1477" y="5055567"/>
            <a:ext cx="5856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6"/>
                </a:solidFill>
              </a:rPr>
              <a:t>Прочие потр</a:t>
            </a:r>
            <a:r>
              <a:rPr lang="ru-RU" dirty="0">
                <a:solidFill>
                  <a:schemeClr val="accent6"/>
                </a:solidFill>
              </a:rPr>
              <a:t>ебители</a:t>
            </a:r>
            <a:r>
              <a:rPr lang="ru-RU" sz="2400" dirty="0" smtClean="0">
                <a:solidFill>
                  <a:srgbClr val="000000"/>
                </a:solidFill>
              </a:rPr>
              <a:t>:</a:t>
            </a:r>
          </a:p>
          <a:p>
            <a:pPr algn="r"/>
            <a:r>
              <a:rPr lang="ru-RU" sz="2400" dirty="0">
                <a:solidFill>
                  <a:srgbClr val="000000"/>
                </a:solidFill>
              </a:rPr>
              <a:t>менее 670 </a:t>
            </a:r>
            <a:r>
              <a:rPr lang="ru-RU" sz="2400" dirty="0" smtClean="0">
                <a:solidFill>
                  <a:srgbClr val="000000"/>
                </a:solidFill>
              </a:rPr>
              <a:t>кВт</a:t>
            </a:r>
            <a:r>
              <a:rPr lang="ru-RU" sz="2400" dirty="0" smtClean="0">
                <a:solidFill>
                  <a:schemeClr val="accent6"/>
                </a:solidFill>
              </a:rPr>
              <a:t>;</a:t>
            </a:r>
            <a:endParaRPr lang="ru-RU" sz="2400" dirty="0" smtClean="0">
              <a:solidFill>
                <a:srgbClr val="000000"/>
              </a:solidFill>
            </a:endParaRPr>
          </a:p>
          <a:p>
            <a:pPr algn="r"/>
            <a:r>
              <a:rPr lang="ru-RU" sz="2400" dirty="0">
                <a:solidFill>
                  <a:srgbClr val="000000"/>
                </a:solidFill>
              </a:rPr>
              <a:t>от 670 кВт до 10 </a:t>
            </a:r>
            <a:r>
              <a:rPr lang="ru-RU" sz="2400" dirty="0" smtClean="0">
                <a:solidFill>
                  <a:srgbClr val="000000"/>
                </a:solidFill>
              </a:rPr>
              <a:t>МВт;</a:t>
            </a:r>
          </a:p>
          <a:p>
            <a:pPr algn="r"/>
            <a:r>
              <a:rPr lang="ru-RU" sz="2400" dirty="0">
                <a:solidFill>
                  <a:srgbClr val="000000"/>
                </a:solidFill>
              </a:rPr>
              <a:t>не менее 10 МВт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 flipH="1">
            <a:off x="7248128" y="5661248"/>
            <a:ext cx="105611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 flipH="1">
            <a:off x="7248128" y="6381328"/>
            <a:ext cx="105611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>
            <a:off x="8304245" y="566124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8" name="Прямоугольник 17"/>
          <p:cNvSpPr/>
          <p:nvPr/>
        </p:nvSpPr>
        <p:spPr>
          <a:xfrm>
            <a:off x="8332875" y="5559624"/>
            <a:ext cx="31178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Не могут отличаться более чем в 3 раза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6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627" y="1538416"/>
            <a:ext cx="11252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1.1. Население, проживающее в городских населенных пунктах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" y="116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Эталоны затрат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1384" y="1052736"/>
            <a:ext cx="184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1</a:t>
            </a:r>
            <a:r>
              <a:rPr lang="ru-RU" sz="2000" b="1" dirty="0" smtClean="0">
                <a:solidFill>
                  <a:srgbClr val="000000"/>
                </a:solidFill>
              </a:rPr>
              <a:t>. Население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1627" y="1953339"/>
            <a:ext cx="11252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1.2. Население, проживающее в сельских населенных пунктах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038" y="3433569"/>
            <a:ext cx="8919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Постоянные компоненты эталона затрат (на точку поставки):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55156" y="3798833"/>
            <a:ext cx="102855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оплату труда;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 содержание помещений;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 печать и доставку документов;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организацию работы </a:t>
            </a:r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колл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-центров, взаимодействие через «Интернет»;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 организацию сбора и обработки показаний прибора учета;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 обеспечение возможности внесения платы без комиссии;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накладные расходы</a:t>
            </a:r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1627" y="2353449"/>
            <a:ext cx="11780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1.3. Исполнители коммунальных услуг (п.71(1) Основ ценообразования)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1627" y="2731915"/>
            <a:ext cx="11780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1.4. Иные потребители, приравненные к населению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" y="3068961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2. Прочие потребители (</a:t>
            </a:r>
            <a:r>
              <a:rPr lang="ru-RU" dirty="0" smtClean="0">
                <a:solidFill>
                  <a:srgbClr val="000000"/>
                </a:solidFill>
              </a:rPr>
              <a:t>менее </a:t>
            </a:r>
            <a:r>
              <a:rPr lang="ru-RU" dirty="0">
                <a:solidFill>
                  <a:srgbClr val="000000"/>
                </a:solidFill>
              </a:rPr>
              <a:t>670 </a:t>
            </a:r>
            <a:r>
              <a:rPr lang="ru-RU" dirty="0" smtClean="0">
                <a:solidFill>
                  <a:srgbClr val="000000"/>
                </a:solidFill>
              </a:rPr>
              <a:t>кВт</a:t>
            </a:r>
            <a:r>
              <a:rPr lang="ru-RU" dirty="0" smtClean="0">
                <a:solidFill>
                  <a:schemeClr val="accent6"/>
                </a:solidFill>
              </a:rPr>
              <a:t>; </a:t>
            </a:r>
            <a:r>
              <a:rPr lang="ru-RU" dirty="0" smtClean="0">
                <a:solidFill>
                  <a:srgbClr val="000000"/>
                </a:solidFill>
              </a:rPr>
              <a:t>от </a:t>
            </a:r>
            <a:r>
              <a:rPr lang="ru-RU" dirty="0">
                <a:solidFill>
                  <a:srgbClr val="000000"/>
                </a:solidFill>
              </a:rPr>
              <a:t>670 кВт до 10 </a:t>
            </a:r>
            <a:r>
              <a:rPr lang="ru-RU" dirty="0" smtClean="0">
                <a:solidFill>
                  <a:srgbClr val="000000"/>
                </a:solidFill>
              </a:rPr>
              <a:t>МВт; не </a:t>
            </a:r>
            <a:r>
              <a:rPr lang="ru-RU" dirty="0">
                <a:solidFill>
                  <a:srgbClr val="000000"/>
                </a:solidFill>
              </a:rPr>
              <a:t>менее 10 </a:t>
            </a:r>
            <a:r>
              <a:rPr lang="ru-RU" dirty="0" smtClean="0">
                <a:solidFill>
                  <a:srgbClr val="000000"/>
                </a:solidFill>
              </a:rPr>
              <a:t>МВт)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2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5115" y="6484878"/>
            <a:ext cx="3266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3. Сетевые организации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843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8277" y="44624"/>
            <a:ext cx="5348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Неподконтрольные расходы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371" y="1134324"/>
            <a:ext cx="11537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</a:rPr>
              <a:t>Амортизация </a:t>
            </a:r>
            <a:r>
              <a:rPr lang="ru-RU" sz="2400" dirty="0" smtClean="0">
                <a:solidFill>
                  <a:srgbClr val="000000"/>
                </a:solidFill>
              </a:rPr>
              <a:t>учитывается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исходя из первоначальной стоимости и максимального срока полезного использования. Переоценка учитывается только в случае формирования источника инвестиционной программы. 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371" y="2932171"/>
            <a:ext cx="11537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</a:rPr>
              <a:t>Налоги </a:t>
            </a:r>
            <a:r>
              <a:rPr lang="ru-RU" sz="2400" dirty="0" smtClean="0">
                <a:solidFill>
                  <a:srgbClr val="000000"/>
                </a:solidFill>
              </a:rPr>
              <a:t>учитываются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по данным раздельного учета в размере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фактически понесенных расходов за последний истекший год. 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885" y="4293099"/>
            <a:ext cx="11537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</a:rPr>
              <a:t>Расходы на финансирование капитальных вложений </a:t>
            </a:r>
            <a:r>
              <a:rPr lang="ru-RU" sz="2400" dirty="0" smtClean="0">
                <a:solidFill>
                  <a:srgbClr val="000000"/>
                </a:solidFill>
              </a:rPr>
              <a:t>учитываются в соответствии с утвержденной инвестиционной программой. 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371" y="5606938"/>
            <a:ext cx="11537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</a:rPr>
              <a:t>Расходы на списание </a:t>
            </a:r>
            <a:r>
              <a:rPr lang="ru-RU" sz="2400" dirty="0" smtClean="0">
                <a:solidFill>
                  <a:srgbClr val="000000"/>
                </a:solidFill>
              </a:rPr>
              <a:t>безнадежной дебиторской </a:t>
            </a:r>
            <a:r>
              <a:rPr lang="ru-RU" sz="2400" b="1" dirty="0" smtClean="0">
                <a:solidFill>
                  <a:srgbClr val="000000"/>
                </a:solidFill>
              </a:rPr>
              <a:t>задолженности сетевых организаций</a:t>
            </a:r>
            <a:r>
              <a:rPr lang="ru-RU" sz="2400" dirty="0" smtClean="0">
                <a:solidFill>
                  <a:srgbClr val="000000"/>
                </a:solidFill>
              </a:rPr>
              <a:t>. 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3369188"/>
            <a:ext cx="2813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Необходимая валовая выручка ГП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07612" y="3547459"/>
            <a:ext cx="1162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69552" y="1318938"/>
            <a:ext cx="2951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Сумма переменных компонентов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4844" y="1484784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х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21436" y="1505464"/>
            <a:ext cx="2951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Валовая выручка ГП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07196" y="2276872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3765768" y="1353880"/>
            <a:ext cx="805237" cy="53874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25003" y="2708922"/>
            <a:ext cx="2951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Сумма постоянных компонентов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42971" y="3016697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84136" y="2876170"/>
            <a:ext cx="2951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Количество точек поставки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02391" y="3633038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87280" y="3861049"/>
            <a:ext cx="7504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Неподконтрольные расходы (амортизация, налоги, расходы на капитальные вложения из прибыли)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" y="2232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Необходимая валовая выручка гарантирующего поставщика </a:t>
            </a:r>
          </a:p>
          <a:p>
            <a:pPr algn="ctr"/>
            <a:r>
              <a:rPr lang="ru-RU" sz="2000" b="1" dirty="0" smtClean="0"/>
              <a:t>по населению и прочим потребителям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943036" y="5508652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19992" y="5797715"/>
            <a:ext cx="6915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Результат деятельности ГП (недополученные, излишне полученные доходы и т.п.).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04032" y="4476601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36479" y="4809346"/>
            <a:ext cx="6915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Расчетная предпринимательская прибыль гарантирующего поставщика</a:t>
            </a:r>
          </a:p>
        </p:txBody>
      </p:sp>
      <p:sp>
        <p:nvSpPr>
          <p:cNvPr id="19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3369188"/>
            <a:ext cx="2813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Необходимая валовая выручка ГП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07612" y="3547459"/>
            <a:ext cx="1162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=</a:t>
            </a: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3765767" y="1196752"/>
            <a:ext cx="921511" cy="53285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3820" y="1196752"/>
            <a:ext cx="2951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Эталон</a:t>
            </a:r>
          </a:p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затрат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81788" y="1276311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24216" y="1219986"/>
            <a:ext cx="2951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Количество точек поставки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07176" y="2984936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51522" y="3261288"/>
            <a:ext cx="7504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Неподконтрольные расходы (амортизация, налоги, расходы на инвестиции, списание безнадежной задолженности)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" y="2233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Эталонная выручка гарантирующего поставщика по сетевым организациям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943036" y="5165033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19992" y="5365667"/>
            <a:ext cx="6915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Результат деятельности ГП (недополученные, излишне полученные доходы и т.п.).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49092" y="4103356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24787" y="4946036"/>
            <a:ext cx="6915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Выпадающие доходы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26876" y="2125307"/>
            <a:ext cx="2951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Сумма переменных компонентов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30516" y="2276872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х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21436" y="2302680"/>
            <a:ext cx="2951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Валовая выручка ГП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07176" y="1884110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28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787" y="4386448"/>
            <a:ext cx="7467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/>
                </a:solidFill>
              </a:rPr>
              <a:t>Расчетная предпринимательская прибыль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17447" y="4677015"/>
            <a:ext cx="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2925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462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Учет результатов деятельности в части постоянных компонентов эталона затрат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5009" y="3113675"/>
            <a:ext cx="11072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solidFill>
                  <a:schemeClr val="accent6"/>
                </a:solidFill>
              </a:rPr>
              <a:t>2. Изменение количества точек поставки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4791" y="1700811"/>
            <a:ext cx="11022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>
                <a:solidFill>
                  <a:schemeClr val="accent6"/>
                </a:solidFill>
              </a:rPr>
              <a:t>1</a:t>
            </a:r>
            <a:r>
              <a:rPr lang="ru-RU" sz="4000" dirty="0" smtClean="0">
                <a:solidFill>
                  <a:schemeClr val="accent6"/>
                </a:solidFill>
              </a:rPr>
              <a:t>. Отклонение фактической инфляции от прогнозной </a:t>
            </a: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2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231031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Учет других результатов деятельности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97451" y="1700808"/>
            <a:ext cx="111372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6"/>
                </a:solidFill>
              </a:rPr>
              <a:t>1. Разница </a:t>
            </a:r>
            <a:r>
              <a:rPr lang="ru-RU" sz="2400" dirty="0">
                <a:solidFill>
                  <a:schemeClr val="accent6"/>
                </a:solidFill>
              </a:rPr>
              <a:t>между сбытовой надбавкой, установленной для организации, которой был присвоен статус гарантирующего поставщика, и сбытовой надбавкой организации, ранее осуществлявшей функции гарантирующего </a:t>
            </a:r>
            <a:r>
              <a:rPr lang="ru-RU" sz="2400" dirty="0" smtClean="0">
                <a:solidFill>
                  <a:schemeClr val="accent6"/>
                </a:solidFill>
              </a:rPr>
              <a:t>поставщика.</a:t>
            </a:r>
          </a:p>
          <a:p>
            <a:pPr algn="just"/>
            <a:r>
              <a:rPr lang="ru-RU" sz="2400" dirty="0" smtClean="0">
                <a:solidFill>
                  <a:schemeClr val="accent6"/>
                </a:solidFill>
              </a:rPr>
              <a:t>2. Расходы на принятие </a:t>
            </a:r>
            <a:r>
              <a:rPr lang="ru-RU" sz="2400" dirty="0">
                <a:solidFill>
                  <a:schemeClr val="accent6"/>
                </a:solidFill>
              </a:rPr>
              <a:t>на обслуживание покупателей электрической энергии в соответствии с пунктом 15 Основных положений функционирования розничных рынков электрической </a:t>
            </a:r>
            <a:r>
              <a:rPr lang="ru-RU" sz="2400" dirty="0" smtClean="0">
                <a:solidFill>
                  <a:schemeClr val="accent6"/>
                </a:solidFill>
              </a:rPr>
              <a:t>энергии.</a:t>
            </a:r>
          </a:p>
          <a:p>
            <a:pPr algn="just"/>
            <a:r>
              <a:rPr lang="ru-RU" sz="2400" dirty="0" smtClean="0">
                <a:solidFill>
                  <a:schemeClr val="accent6"/>
                </a:solidFill>
              </a:rPr>
              <a:t>3. Изменение полезного отпуска, вызванное объективными причинами.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8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12034839" cy="534988"/>
          </a:xfrm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ru-RU" sz="2800" b="1" cap="small" dirty="0" smtClean="0">
                <a:solidFill>
                  <a:schemeClr val="accent2"/>
                </a:solidFill>
              </a:rPr>
              <a:t>Нормативные правовые акты</a:t>
            </a:r>
            <a:endParaRPr lang="ru-RU" sz="28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0" y="1412777"/>
            <a:ext cx="11760631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2400" b="1" dirty="0" smtClean="0"/>
              <a:t>Постановление </a:t>
            </a:r>
            <a:r>
              <a:rPr lang="ru-RU" sz="2400" b="1" dirty="0"/>
              <a:t>Правительства Российской </a:t>
            </a:r>
            <a:r>
              <a:rPr lang="ru-RU" sz="2400" b="1" dirty="0" smtClean="0"/>
              <a:t>Федерации от 21 июля 2017 г. № 863 «</a:t>
            </a:r>
            <a:r>
              <a:rPr lang="ru-RU" sz="2400" b="1" dirty="0"/>
              <a:t>О внесении изменений в некоторые акты Правительства Российской Федерации по вопросу установления сбытовых надбавок гарантирующих поставщиков с использованием метода сравнения аналогов и признании утратившим силу абзаца второго пункта 11 постановления Правительства Российской Федерации от 29 декабря 2011 г. № 1178»</a:t>
            </a:r>
          </a:p>
        </p:txBody>
      </p:sp>
    </p:spTree>
    <p:extLst>
      <p:ext uri="{BB962C8B-B14F-4D97-AF65-F5344CB8AC3E}">
        <p14:creationId xmlns:p14="http://schemas.microsoft.com/office/powerpoint/2010/main" val="21938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5" y="-9516"/>
            <a:ext cx="1218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Ограничение области применения метода сравнения аналогов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3699" y="1196752"/>
            <a:ext cx="117133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6"/>
                </a:solidFill>
              </a:rPr>
              <a:t>Метод сравнения аналогов </a:t>
            </a:r>
            <a:r>
              <a:rPr lang="ru-RU" sz="2400" b="1" u="sng" dirty="0" smtClean="0">
                <a:solidFill>
                  <a:schemeClr val="accent6"/>
                </a:solidFill>
              </a:rPr>
              <a:t>не применяется </a:t>
            </a:r>
            <a:r>
              <a:rPr lang="ru-RU" sz="2400" dirty="0" smtClean="0">
                <a:solidFill>
                  <a:schemeClr val="accent6"/>
                </a:solidFill>
              </a:rPr>
              <a:t>при установлении сбытовых надбавок в </a:t>
            </a:r>
            <a:r>
              <a:rPr lang="ru-RU" sz="2400" b="1" u="sng" dirty="0" smtClean="0">
                <a:solidFill>
                  <a:schemeClr val="accent6"/>
                </a:solidFill>
              </a:rPr>
              <a:t>технологически изолированных территориальных электроэнергетических системах</a:t>
            </a:r>
            <a:r>
              <a:rPr lang="ru-RU" sz="2400" dirty="0" smtClean="0">
                <a:solidFill>
                  <a:schemeClr val="accent6"/>
                </a:solidFill>
              </a:rPr>
              <a:t>, а также на территориях, </a:t>
            </a:r>
            <a:r>
              <a:rPr lang="ru-RU" sz="2400" b="1" u="sng" dirty="0" smtClean="0">
                <a:solidFill>
                  <a:schemeClr val="accent6"/>
                </a:solidFill>
              </a:rPr>
              <a:t>технологически не связанных </a:t>
            </a:r>
            <a:r>
              <a:rPr lang="ru-RU" sz="2400" dirty="0" smtClean="0">
                <a:solidFill>
                  <a:schemeClr val="accent6"/>
                </a:solidFill>
              </a:rPr>
              <a:t>с </a:t>
            </a:r>
            <a:r>
              <a:rPr lang="ru-RU" sz="2400" b="1" u="sng" dirty="0" smtClean="0">
                <a:solidFill>
                  <a:schemeClr val="accent6"/>
                </a:solidFill>
              </a:rPr>
              <a:t>Единой энергетической системой России и с технологически изолированными территориальными электроэнергетическими системами</a:t>
            </a:r>
            <a:r>
              <a:rPr lang="ru-RU" sz="2400" dirty="0" smtClean="0">
                <a:solidFill>
                  <a:schemeClr val="accent6"/>
                </a:solidFill>
              </a:rPr>
              <a:t>.</a:t>
            </a:r>
            <a:endParaRPr lang="ru-RU" sz="2400" dirty="0">
              <a:solidFill>
                <a:schemeClr val="accent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362" y="4363343"/>
            <a:ext cx="116099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В </a:t>
            </a:r>
            <a:r>
              <a:rPr lang="ru-RU" sz="2000" dirty="0">
                <a:solidFill>
                  <a:schemeClr val="accent6"/>
                </a:solidFill>
              </a:rPr>
              <a:t>технологически изолированных территориальных электроэнергетических системах, а также на территориях, технологически не связанных с Единой энергетической системой России и с технологически изолированными территориальными электроэнергетическими </a:t>
            </a:r>
            <a:r>
              <a:rPr lang="ru-RU" sz="2000" dirty="0" smtClean="0">
                <a:solidFill>
                  <a:schemeClr val="accent6"/>
                </a:solidFill>
              </a:rPr>
              <a:t>системами сбытовые надбавки устанавливаются </a:t>
            </a:r>
            <a:r>
              <a:rPr lang="ru-RU" sz="2000" b="1" u="sng" dirty="0" smtClean="0">
                <a:solidFill>
                  <a:schemeClr val="accent6"/>
                </a:solidFill>
              </a:rPr>
              <a:t>без дифференциации по группам потребителей</a:t>
            </a:r>
            <a:r>
              <a:rPr lang="ru-RU" sz="2000" dirty="0" smtClean="0">
                <a:solidFill>
                  <a:schemeClr val="accent6"/>
                </a:solidFill>
              </a:rPr>
              <a:t>.</a:t>
            </a:r>
            <a:endParaRPr lang="ru-RU" sz="2000" dirty="0">
              <a:solidFill>
                <a:schemeClr val="accent6"/>
              </a:solidFill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59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2316163" y="1341438"/>
            <a:ext cx="79136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 b="1"/>
              <a:t>СПАСИБО ЗА ВНИМАНИЕ!</a:t>
            </a:r>
            <a:r>
              <a:rPr lang="en-US" altLang="ru-RU" sz="1800" b="1"/>
              <a:t/>
            </a:r>
            <a:br>
              <a:rPr lang="en-US" altLang="ru-RU" sz="1800" b="1"/>
            </a:br>
            <a:endParaRPr lang="ru-RU" altLang="ru-RU" sz="1800" b="1"/>
          </a:p>
        </p:txBody>
      </p:sp>
      <p:sp>
        <p:nvSpPr>
          <p:cNvPr id="25603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A67C4F-30AC-1740-94F6-D2EF3289FACB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pic>
        <p:nvPicPr>
          <p:cNvPr id="2560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2263775"/>
            <a:ext cx="3667125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9525"/>
            <a:ext cx="12034839" cy="534988"/>
          </a:xfrm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ru-RU" sz="2000" b="1" cap="small" dirty="0" smtClean="0"/>
              <a:t>Нормативный правовой акт, регулирующий вопросы установления сбытовых надбавок</a:t>
            </a:r>
            <a:br>
              <a:rPr lang="ru-RU" sz="2000" b="1" cap="small" dirty="0" smtClean="0"/>
            </a:br>
            <a:r>
              <a:rPr lang="ru-RU" sz="2000" b="1" cap="small" dirty="0" smtClean="0"/>
              <a:t>на 1 полугодие 2018 г.</a:t>
            </a:r>
            <a:endParaRPr lang="ru-RU" sz="20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431371" y="1412777"/>
            <a:ext cx="1132926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2400" b="1" dirty="0" smtClean="0"/>
              <a:t>Постановление </a:t>
            </a:r>
            <a:r>
              <a:rPr lang="ru-RU" sz="2400" b="1" dirty="0"/>
              <a:t>Правительства Российской </a:t>
            </a:r>
            <a:r>
              <a:rPr lang="ru-RU" sz="2400" b="1" dirty="0" smtClean="0"/>
              <a:t>Федерации от 2</a:t>
            </a:r>
            <a:r>
              <a:rPr lang="en-US" sz="2400" b="1" dirty="0" smtClean="0"/>
              <a:t>8</a:t>
            </a:r>
            <a:r>
              <a:rPr lang="ru-RU" sz="2400" b="1" dirty="0" smtClean="0"/>
              <a:t> августа 2017 г. № 1016 </a:t>
            </a:r>
            <a:r>
              <a:rPr lang="ru-RU" sz="2400" b="1" dirty="0"/>
              <a:t>«О частичном изменении некоторых актов Правительства Российской Федерации по вопросу установления сбытовых надбавок гарантирующих поставщиков с использованием метода сравнения </a:t>
            </a:r>
            <a:r>
              <a:rPr lang="ru-RU" sz="2400" b="1" dirty="0" smtClean="0"/>
              <a:t>аналогов»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719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623394" y="2996955"/>
            <a:ext cx="1132926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/>
              <a:t>Методические указания </a:t>
            </a:r>
            <a:r>
              <a:rPr lang="ru-RU" sz="2400" b="1" dirty="0"/>
              <a:t>по расчету сбытовых надбавок гарантирующих поставщиков с использованием метода сравнения </a:t>
            </a:r>
            <a:r>
              <a:rPr lang="ru-RU" sz="2400" b="1" dirty="0" smtClean="0"/>
              <a:t>аналогов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r>
              <a:rPr lang="ru-RU" sz="2400" b="1" dirty="0" smtClean="0"/>
              <a:t>Утверждены приказом ФАС России </a:t>
            </a:r>
          </a:p>
          <a:p>
            <a:pPr marL="0" indent="0" algn="ctr">
              <a:buNone/>
            </a:pPr>
            <a:r>
              <a:rPr lang="ru-RU" sz="2400" b="1" dirty="0" smtClean="0"/>
              <a:t>от 21.11.2017 № 1554</a:t>
            </a:r>
            <a:r>
              <a:rPr lang="en-US" sz="2400" b="1" dirty="0" smtClean="0"/>
              <a:t>/</a:t>
            </a:r>
            <a:r>
              <a:rPr lang="ru-RU" sz="2400" b="1" dirty="0" smtClean="0"/>
              <a:t>17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303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9395884" y="6580188"/>
            <a:ext cx="28448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543406"/>
              </p:ext>
            </p:extLst>
          </p:nvPr>
        </p:nvGraphicFramePr>
        <p:xfrm>
          <a:off x="0" y="1397409"/>
          <a:ext cx="12192000" cy="518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7996" y="5750337"/>
            <a:ext cx="11833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Разброс </a:t>
            </a:r>
            <a:r>
              <a:rPr lang="ru-RU" sz="1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величины сбытовой</a:t>
            </a:r>
            <a:r>
              <a:rPr lang="en-US" sz="1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надбавки гарантирующих поставщиков для потребителей максимальной мощностью до 150 кВт составляет </a:t>
            </a:r>
            <a:r>
              <a:rPr lang="ru-RU" sz="14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1005%</a:t>
            </a:r>
            <a:r>
              <a:rPr lang="ru-RU" sz="1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* (Республика Дагестан – 6,15 коп./</a:t>
            </a:r>
            <a:r>
              <a:rPr lang="ru-RU" sz="1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кВтч</a:t>
            </a:r>
            <a:r>
              <a:rPr lang="ru-RU" sz="1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, Республика Марий Эл – 61,79 коп./</a:t>
            </a:r>
            <a:r>
              <a:rPr lang="ru-RU" sz="1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кВтч</a:t>
            </a:r>
            <a:r>
              <a:rPr lang="ru-RU" sz="1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  <a:p>
            <a:pPr algn="r"/>
            <a:r>
              <a:rPr lang="ru-RU" sz="1200" i="1" kern="0" dirty="0" smtClean="0">
                <a:solidFill>
                  <a:srgbClr val="333399"/>
                </a:solidFill>
                <a:ea typeface="ＭＳ Ｐゴシック" pitchFamily="34" charset="-128"/>
              </a:rPr>
              <a:t>*в </a:t>
            </a:r>
            <a:r>
              <a:rPr lang="ru-RU" sz="1200" i="1" kern="0" dirty="0">
                <a:solidFill>
                  <a:srgbClr val="333399"/>
                </a:solidFill>
                <a:ea typeface="ＭＳ Ｐゴシック" pitchFamily="34" charset="-128"/>
              </a:rPr>
              <a:t>среднем по наиболее крупному ГП в 2016 </a:t>
            </a:r>
            <a:r>
              <a:rPr lang="ru-RU" sz="1200" i="1" kern="0" dirty="0" smtClean="0">
                <a:solidFill>
                  <a:srgbClr val="333399"/>
                </a:solidFill>
                <a:ea typeface="ＭＳ Ｐゴシック" pitchFamily="34" charset="-128"/>
              </a:rPr>
              <a:t>г.</a:t>
            </a:r>
            <a:endParaRPr lang="ru-RU" sz="1200" i="1" dirty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6632"/>
            <a:ext cx="12192000" cy="385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  <a:buSzPct val="45000"/>
            </a:pPr>
            <a:r>
              <a:rPr lang="ru-RU" sz="2800" b="1" kern="0" dirty="0" smtClean="0">
                <a:ea typeface="ＭＳ Ｐゴシック" pitchFamily="34" charset="-128"/>
              </a:rPr>
              <a:t>Разница в сбытовой </a:t>
            </a:r>
            <a:r>
              <a:rPr lang="ru-RU" sz="2800" b="1" kern="0" dirty="0" smtClean="0">
                <a:ea typeface="ＭＳ Ｐゴシック" pitchFamily="34" charset="-128"/>
              </a:rPr>
              <a:t>надбавке по данным 2016 г.</a:t>
            </a:r>
            <a:endParaRPr lang="ru-RU" sz="2800" b="1" kern="0" dirty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7788" y="1201905"/>
            <a:ext cx="5297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РАЗНИЦА В 10 РАЗ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92021" y="980728"/>
            <a:ext cx="11760629" cy="5879992"/>
            <a:chOff x="581891" y="114300"/>
            <a:chExt cx="11180618" cy="6527271"/>
          </a:xfrm>
        </p:grpSpPr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14499341"/>
                </p:ext>
              </p:extLst>
            </p:nvPr>
          </p:nvGraphicFramePr>
          <p:xfrm>
            <a:off x="581891" y="114300"/>
            <a:ext cx="11076709" cy="65272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0" name="Прямая соединительная линия 9"/>
            <p:cNvCxnSpPr/>
            <p:nvPr/>
          </p:nvCxnSpPr>
          <p:spPr>
            <a:xfrm>
              <a:off x="737755" y="4062845"/>
              <a:ext cx="11024754" cy="20782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581891" y="3391625"/>
              <a:ext cx="2880564" cy="375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0,27 </a:t>
              </a:r>
              <a:r>
                <a:rPr kumimoji="0" 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руб./кВт*ч в среднем по РФ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-2139" y="-2718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Динамика сбытовых надбавок гарантирующих поставщиков для потребителей, максимальная мощность </a:t>
            </a:r>
            <a:r>
              <a:rPr lang="ru-RU" sz="2000" b="1" dirty="0" err="1" smtClean="0"/>
              <a:t>энергопринимающих</a:t>
            </a:r>
            <a:r>
              <a:rPr lang="ru-RU" sz="2000" b="1" dirty="0" smtClean="0"/>
              <a:t> устройств которых менее 150 кВт, руб</a:t>
            </a:r>
            <a:r>
              <a:rPr lang="ru-RU" sz="2000" b="1" dirty="0"/>
              <a:t>./кВт*ч</a:t>
            </a:r>
          </a:p>
        </p:txBody>
      </p:sp>
    </p:spTree>
    <p:extLst>
      <p:ext uri="{BB962C8B-B14F-4D97-AF65-F5344CB8AC3E}">
        <p14:creationId xmlns:p14="http://schemas.microsoft.com/office/powerpoint/2010/main" val="204621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8448" y="74901"/>
            <a:ext cx="8789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Переходный период. График доведения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88449" y="1550701"/>
            <a:ext cx="11572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6"/>
                </a:solidFill>
              </a:rPr>
              <a:t>Если </a:t>
            </a:r>
            <a:r>
              <a:rPr lang="ru-RU" sz="2800" dirty="0" err="1" smtClean="0">
                <a:solidFill>
                  <a:schemeClr val="accent6"/>
                </a:solidFill>
              </a:rPr>
              <a:t>НВВмэз</a:t>
            </a:r>
            <a:r>
              <a:rPr lang="ru-RU" sz="2800" dirty="0" smtClean="0">
                <a:solidFill>
                  <a:schemeClr val="accent6"/>
                </a:solidFill>
              </a:rPr>
              <a:t> не менее</a:t>
            </a:r>
            <a:r>
              <a:rPr lang="en-US" sz="2800" dirty="0" smtClean="0">
                <a:solidFill>
                  <a:schemeClr val="accent6"/>
                </a:solidFill>
              </a:rPr>
              <a:t> </a:t>
            </a:r>
            <a:r>
              <a:rPr lang="ru-RU" sz="2800" dirty="0" err="1" smtClean="0">
                <a:solidFill>
                  <a:schemeClr val="accent6"/>
                </a:solidFill>
              </a:rPr>
              <a:t>НВВэталон</a:t>
            </a:r>
            <a:r>
              <a:rPr lang="ru-RU" sz="2800" dirty="0" smtClean="0">
                <a:solidFill>
                  <a:schemeClr val="accent6"/>
                </a:solidFill>
              </a:rPr>
              <a:t>, то переход на НВВ эталон в течение 2 лет.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450" y="2780928"/>
            <a:ext cx="11572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6"/>
                </a:solidFill>
              </a:rPr>
              <a:t>Если </a:t>
            </a:r>
            <a:r>
              <a:rPr lang="ru-RU" sz="2800" dirty="0" err="1" smtClean="0">
                <a:solidFill>
                  <a:schemeClr val="accent6"/>
                </a:solidFill>
              </a:rPr>
              <a:t>НВВмэз</a:t>
            </a:r>
            <a:r>
              <a:rPr lang="ru-RU" sz="2800" dirty="0" smtClean="0">
                <a:solidFill>
                  <a:schemeClr val="accent6"/>
                </a:solidFill>
              </a:rPr>
              <a:t> менее</a:t>
            </a:r>
            <a:r>
              <a:rPr lang="en-US" sz="2800" dirty="0" smtClean="0">
                <a:solidFill>
                  <a:schemeClr val="accent6"/>
                </a:solidFill>
              </a:rPr>
              <a:t> </a:t>
            </a:r>
            <a:r>
              <a:rPr lang="ru-RU" sz="2800" dirty="0" err="1" smtClean="0">
                <a:solidFill>
                  <a:schemeClr val="accent6"/>
                </a:solidFill>
              </a:rPr>
              <a:t>НВВэтал</a:t>
            </a:r>
            <a:r>
              <a:rPr lang="ru-RU" sz="2800" dirty="0" err="1" smtClean="0">
                <a:solidFill>
                  <a:schemeClr val="accent2"/>
                </a:solidFill>
              </a:rPr>
              <a:t>он</a:t>
            </a:r>
            <a:r>
              <a:rPr lang="ru-RU" sz="2800" dirty="0" smtClean="0">
                <a:solidFill>
                  <a:schemeClr val="accent2"/>
                </a:solidFill>
              </a:rPr>
              <a:t>, то утверждается график </a:t>
            </a:r>
            <a:r>
              <a:rPr lang="ru-RU" sz="2800" dirty="0">
                <a:solidFill>
                  <a:schemeClr val="accent2"/>
                </a:solidFill>
              </a:rPr>
              <a:t>поэтапного доведения необходимой валовой выручки гарантирующего поставщика до эталонной выручки гарантирующего </a:t>
            </a:r>
            <a:r>
              <a:rPr lang="ru-RU" sz="2800" dirty="0" smtClean="0">
                <a:solidFill>
                  <a:schemeClr val="accent2"/>
                </a:solidFill>
              </a:rPr>
              <a:t>поставщика.</a:t>
            </a:r>
            <a:r>
              <a:rPr lang="ru-RU" sz="2800" dirty="0" smtClean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5359" y="4614998"/>
            <a:ext cx="114252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2"/>
                </a:solidFill>
              </a:rPr>
              <a:t>Утверждается </a:t>
            </a:r>
            <a:r>
              <a:rPr lang="ru-RU" b="1" dirty="0">
                <a:solidFill>
                  <a:schemeClr val="accent2"/>
                </a:solidFill>
              </a:rPr>
              <a:t>высшим должностным лицом субъекта Российской Федерации (руководителем высшего исполнительного органа государственной власти субъекта Российской Федерации</a:t>
            </a:r>
            <a:r>
              <a:rPr lang="ru-RU" b="1" dirty="0" smtClean="0">
                <a:solidFill>
                  <a:schemeClr val="accent2"/>
                </a:solidFill>
              </a:rPr>
              <a:t>).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5807" y="5661249"/>
            <a:ext cx="11425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2"/>
                </a:solidFill>
              </a:rPr>
              <a:t>Переходный период </a:t>
            </a:r>
            <a:r>
              <a:rPr lang="ru-RU" b="1" u="sng" dirty="0" smtClean="0">
                <a:solidFill>
                  <a:schemeClr val="accent2"/>
                </a:solidFill>
              </a:rPr>
              <a:t>не более 3 лет</a:t>
            </a:r>
            <a:r>
              <a:rPr lang="ru-RU" b="1" dirty="0" smtClean="0">
                <a:solidFill>
                  <a:schemeClr val="accent2"/>
                </a:solidFill>
              </a:rPr>
              <a:t>.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5807" y="6237313"/>
            <a:ext cx="11425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2"/>
                </a:solidFill>
              </a:rPr>
              <a:t>ИПЦ + 4%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0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362" y="1609636"/>
            <a:ext cx="11441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Эталон затрат гарантирующего поставщика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152" y="3769877"/>
            <a:ext cx="11441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Эталонная выручка гарантирующего поставщика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7758" y="188640"/>
            <a:ext cx="2961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Новые понятия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151" y="4922004"/>
            <a:ext cx="11441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Расчетная предпринимательская прибыль ГП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9739" y="2015262"/>
            <a:ext cx="8026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</a:rPr>
              <a:t>п</a:t>
            </a:r>
            <a:r>
              <a:rPr lang="ru-RU" sz="2800" dirty="0" smtClean="0">
                <a:solidFill>
                  <a:srgbClr val="000000"/>
                </a:solidFill>
              </a:rPr>
              <a:t>остоянные компоненты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3472" y="2924944"/>
            <a:ext cx="7536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</a:rPr>
              <a:t>п</a:t>
            </a:r>
            <a:r>
              <a:rPr lang="ru-RU" sz="2800" dirty="0" smtClean="0">
                <a:solidFill>
                  <a:srgbClr val="000000"/>
                </a:solidFill>
              </a:rPr>
              <a:t>еременные компоненты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0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1371" y="188640"/>
            <a:ext cx="8422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Эталонная выручка гарантирующего поставщика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0807" y="1303982"/>
            <a:ext cx="11611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рассчитывается органами исполнительной власти субъектов РФ исходя из: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7436" y="2006392"/>
            <a:ext cx="10849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- эталонов затрат гарантирующего поставщика (устанавливаются в зависимости от масштаба, территориальных и иных параметров деятельности ГП);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7436" y="3267391"/>
            <a:ext cx="10849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- количества точек поставки на розничном рынке по группам потребителей и сетевых организаций с учетом данных, предоставленных ГП;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7436" y="4576482"/>
            <a:ext cx="10849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- прогноза объемов потребления электрической энергии (мощности) по группам потребителей и прогноза объемов потерь сетевых организаций, сформированных на основании прогнозного баланса;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7436" y="5961474"/>
            <a:ext cx="10849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- цен (тарифов) на электрическую энергию (мощность), поставляемую потребителям (покупателям);</a:t>
            </a:r>
          </a:p>
        </p:txBody>
      </p:sp>
      <p:sp>
        <p:nvSpPr>
          <p:cNvPr id="9" name="Номер слайда 3"/>
          <p:cNvSpPr txBox="1">
            <a:spLocks/>
          </p:cNvSpPr>
          <p:nvPr/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7857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22527</TotalTime>
  <Words>1406</Words>
  <Application>Microsoft Office PowerPoint</Application>
  <PresentationFormat>Произвольный</PresentationFormat>
  <Paragraphs>222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Презентация PowerPoint</vt:lpstr>
      <vt:lpstr>Нормативные правовые акты</vt:lpstr>
      <vt:lpstr>Нормативный правовой акт, регулирующий вопросы установления сбытовых надбавок на 1 полугодие 2018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Кашунина Ирина Валерьевна</dc:creator>
  <cp:lastModifiedBy>рр</cp:lastModifiedBy>
  <cp:revision>1487</cp:revision>
  <cp:lastPrinted>2016-09-23T13:19:18Z</cp:lastPrinted>
  <dcterms:created xsi:type="dcterms:W3CDTF">2011-08-24T07:02:51Z</dcterms:created>
  <dcterms:modified xsi:type="dcterms:W3CDTF">2018-03-04T22:50:58Z</dcterms:modified>
</cp:coreProperties>
</file>