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576" r:id="rId2"/>
    <p:sldId id="575" r:id="rId3"/>
    <p:sldId id="577" r:id="rId4"/>
    <p:sldId id="578" r:id="rId5"/>
    <p:sldId id="579" r:id="rId6"/>
    <p:sldId id="532" r:id="rId7"/>
  </p:sldIdLst>
  <p:sldSz cx="12192000" cy="6858000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80"/>
    <a:srgbClr val="333399"/>
    <a:srgbClr val="FF0066"/>
    <a:srgbClr val="0033CC"/>
    <a:srgbClr val="FF7C80"/>
    <a:srgbClr val="FFCC00"/>
    <a:srgbClr val="99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290" autoAdjust="0"/>
    <p:restoredTop sz="91266" autoAdjust="0"/>
  </p:normalViewPr>
  <p:slideViewPr>
    <p:cSldViewPr>
      <p:cViewPr varScale="1">
        <p:scale>
          <a:sx n="81" d="100"/>
          <a:sy n="81" d="100"/>
        </p:scale>
        <p:origin x="108" y="1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553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5" tIns="46411" rIns="92825" bIns="46411" numCol="1" anchor="t" anchorCtr="0" compatLnSpc="1">
            <a:prstTxWarp prst="textNoShape">
              <a:avLst/>
            </a:prstTxWarp>
          </a:bodyPr>
          <a:lstStyle>
            <a:lvl1pPr defTabSz="928394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5" tIns="46411" rIns="92825" bIns="46411" numCol="1" anchor="t" anchorCtr="0" compatLnSpc="1">
            <a:prstTxWarp prst="textNoShape">
              <a:avLst/>
            </a:prstTxWarp>
          </a:bodyPr>
          <a:lstStyle>
            <a:lvl1pPr algn="r" defTabSz="928394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" y="746125"/>
            <a:ext cx="6608763" cy="3717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1700"/>
            <a:ext cx="5438775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5" tIns="46411" rIns="92825" bIns="464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5" tIns="46411" rIns="92825" bIns="46411" numCol="1" anchor="b" anchorCtr="0" compatLnSpc="1">
            <a:prstTxWarp prst="textNoShape">
              <a:avLst/>
            </a:prstTxWarp>
          </a:bodyPr>
          <a:lstStyle>
            <a:lvl1pPr defTabSz="928394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2925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5" tIns="46411" rIns="92825" bIns="46411" numCol="1" anchor="b" anchorCtr="0" compatLnSpc="1">
            <a:prstTxWarp prst="textNoShape">
              <a:avLst/>
            </a:prstTxWarp>
          </a:bodyPr>
          <a:lstStyle>
            <a:lvl1pPr algn="r" defTabSz="925689" eaLnBrk="1" hangingPunct="1">
              <a:defRPr sz="12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5A3512-E5BA-2445-A096-989628CFE8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036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MS PGothic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41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1AB2E-4307-8F47-9D0B-89031855F9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248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F8F40-2E5A-4548-B740-C9ED869040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551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6A716-4E2F-664A-8DE4-57C86E8708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5607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2A09F-2E6E-6A44-AFDB-46A0304DF6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17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3"/>
            <a:ext cx="109728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B6886-E24C-CA45-9615-C454E8D487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7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41090-CCA2-5F4C-8E78-54F06E17A5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269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77CC1-1BDB-4E47-A4B2-7E58201B21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999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7ED83-6620-134D-9FD0-9D9FFE82BF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819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DEEAF-5AC4-F64A-9A02-1B1FD2B956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448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6B6A3-DB5F-B746-9AB3-67ED5D6DA5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2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B3DB5-7D60-4D47-BF14-D702D0F61B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076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5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ABE48-D34A-744C-92A9-154CC290B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635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8DC83-63DF-CC44-8525-FDB0561312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12192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96413" y="6580188"/>
            <a:ext cx="284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726BBF5-3E53-514F-BAAA-29F393B16B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38" r:id="rId1"/>
    <p:sldLayoutId id="2147484625" r:id="rId2"/>
    <p:sldLayoutId id="2147484626" r:id="rId3"/>
    <p:sldLayoutId id="2147484627" r:id="rId4"/>
    <p:sldLayoutId id="2147484628" r:id="rId5"/>
    <p:sldLayoutId id="2147484629" r:id="rId6"/>
    <p:sldLayoutId id="2147484630" r:id="rId7"/>
    <p:sldLayoutId id="2147484631" r:id="rId8"/>
    <p:sldLayoutId id="2147484632" r:id="rId9"/>
    <p:sldLayoutId id="2147484633" r:id="rId10"/>
    <p:sldLayoutId id="2147484634" r:id="rId11"/>
    <p:sldLayoutId id="2147484635" r:id="rId12"/>
    <p:sldLayoutId id="2147484636" r:id="rId13"/>
    <p:sldLayoutId id="2147484637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pitchFamily="34" charset="-128"/>
          <a:cs typeface="MS PGothic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pitchFamily="34" charset="-128"/>
          <a:cs typeface="MS PGothic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0" y="9525"/>
            <a:ext cx="12034839" cy="534988"/>
          </a:xfrm>
          <a:ln>
            <a:noFill/>
          </a:ln>
        </p:spPr>
        <p:txBody>
          <a:bodyPr/>
          <a:lstStyle/>
          <a:p>
            <a:pPr>
              <a:defRPr/>
            </a:pPr>
            <a:r>
              <a:rPr lang="ru-RU" sz="2000" b="1" cap="small" dirty="0" smtClean="0">
                <a:solidFill>
                  <a:schemeClr val="accent2"/>
                </a:solidFill>
              </a:rPr>
              <a:t>Изменение актов Правительства РФ по вопросам ценообразования </a:t>
            </a:r>
            <a:br>
              <a:rPr lang="ru-RU" sz="2000" b="1" cap="small" dirty="0" smtClean="0">
                <a:solidFill>
                  <a:schemeClr val="accent2"/>
                </a:solidFill>
              </a:rPr>
            </a:br>
            <a:r>
              <a:rPr lang="ru-RU" sz="2000" b="1" cap="small" dirty="0" smtClean="0">
                <a:solidFill>
                  <a:schemeClr val="accent2"/>
                </a:solidFill>
              </a:rPr>
              <a:t>в области регулируемых цен (тарифов) в электроэнергетике</a:t>
            </a:r>
            <a:endParaRPr lang="ru-RU" sz="2000" b="1" cap="small" dirty="0">
              <a:solidFill>
                <a:schemeClr val="accent2"/>
              </a:solidFill>
            </a:endParaRPr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396413" y="6580188"/>
            <a:ext cx="28448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ECEB4C-2169-874A-AAD7-3C5F88FC63EE}" type="slidenum">
              <a:rPr lang="ru-RU" altLang="ru-RU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ru-RU" altLang="ru-RU" sz="1600">
              <a:solidFill>
                <a:schemeClr val="bg1"/>
              </a:solidFill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 bwMode="auto">
          <a:xfrm>
            <a:off x="143338" y="1412777"/>
            <a:ext cx="11809313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ru-RU" sz="2400" b="1" dirty="0" smtClean="0"/>
              <a:t>Постановление </a:t>
            </a:r>
            <a:r>
              <a:rPr lang="ru-RU" sz="2400" b="1" dirty="0"/>
              <a:t>Правительства Российской </a:t>
            </a:r>
            <a:r>
              <a:rPr lang="ru-RU" sz="2400" b="1" dirty="0" smtClean="0"/>
              <a:t>Федерации </a:t>
            </a:r>
          </a:p>
          <a:p>
            <a:pPr marL="0" indent="0" algn="just">
              <a:buNone/>
            </a:pPr>
            <a:r>
              <a:rPr lang="ru-RU" sz="2400" b="1" dirty="0" smtClean="0"/>
              <a:t>от 4 декабря 2017 г. № 1468 </a:t>
            </a:r>
          </a:p>
          <a:p>
            <a:pPr marL="0" indent="0" algn="just">
              <a:buNone/>
            </a:pPr>
            <a:r>
              <a:rPr lang="ru-RU" sz="2400" b="1" dirty="0" smtClean="0"/>
              <a:t>«</a:t>
            </a:r>
            <a:r>
              <a:rPr lang="ru-RU" sz="2400" b="1" dirty="0"/>
              <a:t>О внесении изменений в некоторые акты Правительства Российской Федерации по вопросу установления регулируемых цен (тарифов) в электроэнергетике»</a:t>
            </a:r>
          </a:p>
        </p:txBody>
      </p:sp>
    </p:spTree>
    <p:extLst>
      <p:ext uri="{BB962C8B-B14F-4D97-AF65-F5344CB8AC3E}">
        <p14:creationId xmlns:p14="http://schemas.microsoft.com/office/powerpoint/2010/main" val="114070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12034839" cy="534988"/>
          </a:xfrm>
          <a:ln>
            <a:noFill/>
          </a:ln>
        </p:spPr>
        <p:txBody>
          <a:bodyPr/>
          <a:lstStyle/>
          <a:p>
            <a:pPr algn="ctr">
              <a:defRPr/>
            </a:pPr>
            <a:r>
              <a:rPr lang="ru-RU" sz="2000" b="1" cap="small" dirty="0" smtClean="0">
                <a:solidFill>
                  <a:schemeClr val="accent2"/>
                </a:solidFill>
              </a:rPr>
              <a:t>Изменение нормативных правовых актов по вопросам ценообразования в области регулируемых цен (тарифов) в электроэнергетике</a:t>
            </a:r>
            <a:endParaRPr lang="ru-RU" sz="2000" b="1" cap="small" dirty="0">
              <a:solidFill>
                <a:schemeClr val="accent2"/>
              </a:solidFill>
            </a:endParaRPr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396413" y="6580188"/>
            <a:ext cx="28448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ECEB4C-2169-874A-AAD7-3C5F88FC63EE}" type="slidenum">
              <a:rPr lang="ru-RU" altLang="ru-RU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600">
              <a:solidFill>
                <a:schemeClr val="bg1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304783" y="1916833"/>
            <a:ext cx="11425271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ru-RU" sz="2400" b="1" dirty="0" smtClean="0"/>
              <a:t>Проект приказа ФАС России «</a:t>
            </a:r>
            <a:r>
              <a:rPr lang="ru-RU" sz="2400" b="1" dirty="0"/>
              <a:t>Об утверждении Методических указаний по расчету тарифов на услуги по передаче электрической энергии, оказываемые потребителям, не относящимся к населению и приравненным к нему категориям потребителям</a:t>
            </a:r>
            <a:r>
              <a:rPr lang="ru-RU" sz="2400" b="1" dirty="0" smtClean="0"/>
              <a:t>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217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0" y="9525"/>
            <a:ext cx="12034839" cy="534988"/>
          </a:xfrm>
          <a:ln>
            <a:noFill/>
          </a:ln>
        </p:spPr>
        <p:txBody>
          <a:bodyPr/>
          <a:lstStyle/>
          <a:p>
            <a:pPr>
              <a:defRPr/>
            </a:pPr>
            <a:r>
              <a:rPr lang="ru-RU" sz="2000" b="1" cap="small" dirty="0" smtClean="0">
                <a:solidFill>
                  <a:schemeClr val="accent2"/>
                </a:solidFill>
              </a:rPr>
              <a:t>Изменение ведомственных актов ФАС России </a:t>
            </a:r>
            <a:br>
              <a:rPr lang="ru-RU" sz="2000" b="1" cap="small" dirty="0" smtClean="0">
                <a:solidFill>
                  <a:schemeClr val="accent2"/>
                </a:solidFill>
              </a:rPr>
            </a:br>
            <a:r>
              <a:rPr lang="ru-RU" sz="2000" b="1" cap="small" dirty="0" smtClean="0">
                <a:solidFill>
                  <a:schemeClr val="accent2"/>
                </a:solidFill>
              </a:rPr>
              <a:t>в области регулируемых цен (тарифов) в электроэнергетике</a:t>
            </a:r>
            <a:endParaRPr lang="ru-RU" sz="2000" b="1" cap="small" dirty="0">
              <a:solidFill>
                <a:schemeClr val="accent2"/>
              </a:solidFill>
            </a:endParaRPr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396413" y="6580188"/>
            <a:ext cx="28448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ECEB4C-2169-874A-AAD7-3C5F88FC63EE}" type="slidenum">
              <a:rPr lang="ru-RU" altLang="ru-RU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600">
              <a:solidFill>
                <a:schemeClr val="bg1"/>
              </a:solidFill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 bwMode="auto">
          <a:xfrm>
            <a:off x="143338" y="1412777"/>
            <a:ext cx="11809313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ru-RU" sz="2400" b="1" dirty="0" smtClean="0"/>
              <a:t>Приказ ФАС России от 24.08.2017 № 1108/17«О внесении изменений в Методические указания по расчету тарифов на услуги по передаче электрической энергии, устанавливаемых с применением метода долгосрочной индексации необходимой валовой выручки, утвержденные приказом ФСТ России от 17.02.2012 № 98-э, и Методические указания по регулированию тарифов с применением метода доходности инвестированного капитала, утвержденные приказом ФСТ России от 30.03.2012 № 228-э»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14070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0" y="9525"/>
            <a:ext cx="12034839" cy="534988"/>
          </a:xfrm>
          <a:ln>
            <a:noFill/>
          </a:ln>
        </p:spPr>
        <p:txBody>
          <a:bodyPr/>
          <a:lstStyle/>
          <a:p>
            <a:pPr>
              <a:defRPr/>
            </a:pPr>
            <a:r>
              <a:rPr lang="ru-RU" sz="2000" b="1" cap="small" dirty="0" smtClean="0">
                <a:solidFill>
                  <a:schemeClr val="accent2"/>
                </a:solidFill>
              </a:rPr>
              <a:t>Изменение актов Правительства РФ по вопросам ценообразования </a:t>
            </a:r>
            <a:br>
              <a:rPr lang="ru-RU" sz="2000" b="1" cap="small" dirty="0" smtClean="0">
                <a:solidFill>
                  <a:schemeClr val="accent2"/>
                </a:solidFill>
              </a:rPr>
            </a:br>
            <a:r>
              <a:rPr lang="ru-RU" sz="2000" b="1" cap="small" dirty="0" smtClean="0">
                <a:solidFill>
                  <a:schemeClr val="accent2"/>
                </a:solidFill>
              </a:rPr>
              <a:t>в области регулируемых цен (тарифов) в электроэнергетике</a:t>
            </a:r>
            <a:endParaRPr lang="ru-RU" sz="2000" b="1" cap="small" dirty="0">
              <a:solidFill>
                <a:schemeClr val="accent2"/>
              </a:solidFill>
            </a:endParaRPr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396413" y="6580188"/>
            <a:ext cx="28448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ECEB4C-2169-874A-AAD7-3C5F88FC63EE}" type="slidenum">
              <a:rPr lang="ru-RU" altLang="ru-RU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600">
              <a:solidFill>
                <a:schemeClr val="bg1"/>
              </a:solidFill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 bwMode="auto">
          <a:xfrm>
            <a:off x="143338" y="1412777"/>
            <a:ext cx="11809313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ru-RU" sz="2400" b="1" dirty="0" smtClean="0"/>
              <a:t>Проект постановления </a:t>
            </a:r>
            <a:r>
              <a:rPr lang="ru-RU" sz="2400" b="1" dirty="0"/>
              <a:t>Правительства Российской </a:t>
            </a:r>
            <a:r>
              <a:rPr lang="ru-RU" sz="2400" b="1" dirty="0" smtClean="0"/>
              <a:t>Федерации </a:t>
            </a:r>
          </a:p>
          <a:p>
            <a:pPr marL="0" indent="0" algn="just">
              <a:buNone/>
            </a:pPr>
            <a:r>
              <a:rPr lang="ru-RU" sz="2400" b="1" dirty="0" smtClean="0"/>
              <a:t>«</a:t>
            </a:r>
            <a:r>
              <a:rPr lang="ru-RU" sz="2400" b="1" dirty="0"/>
              <a:t>О внесении изменений в некоторые акты Правительства Российской </a:t>
            </a:r>
            <a:r>
              <a:rPr lang="ru-RU" sz="2400" b="1" dirty="0" smtClean="0"/>
              <a:t>Федерации»</a:t>
            </a:r>
          </a:p>
          <a:p>
            <a:pPr marL="0" indent="0" algn="just">
              <a:buNone/>
            </a:pPr>
            <a:endParaRPr lang="ru-RU" sz="2400" b="1" dirty="0" smtClean="0"/>
          </a:p>
          <a:p>
            <a:pPr marL="0" indent="0" algn="just">
              <a:buNone/>
            </a:pPr>
            <a:r>
              <a:rPr lang="ru-RU" sz="2400" b="1" dirty="0" smtClean="0"/>
              <a:t>Поручение Правительства Российской Федерации </a:t>
            </a:r>
          </a:p>
          <a:p>
            <a:pPr marL="0" indent="0" algn="just">
              <a:buNone/>
            </a:pPr>
            <a:r>
              <a:rPr lang="ru-RU" sz="2400" b="1" dirty="0" smtClean="0"/>
              <a:t>от 14.11.2016 № АД-П9-159пр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14070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0" y="9525"/>
            <a:ext cx="12034839" cy="534988"/>
          </a:xfrm>
          <a:ln>
            <a:noFill/>
          </a:ln>
        </p:spPr>
        <p:txBody>
          <a:bodyPr/>
          <a:lstStyle/>
          <a:p>
            <a:pPr>
              <a:defRPr/>
            </a:pPr>
            <a:r>
              <a:rPr lang="ru-RU" sz="2000" b="1" cap="small" dirty="0" smtClean="0">
                <a:solidFill>
                  <a:schemeClr val="accent2"/>
                </a:solidFill>
              </a:rPr>
              <a:t>Изменение актов Правительства РФ по вопросам ценообразования </a:t>
            </a:r>
            <a:br>
              <a:rPr lang="ru-RU" sz="2000" b="1" cap="small" dirty="0" smtClean="0">
                <a:solidFill>
                  <a:schemeClr val="accent2"/>
                </a:solidFill>
              </a:rPr>
            </a:br>
            <a:r>
              <a:rPr lang="ru-RU" sz="2000" b="1" cap="small" dirty="0" smtClean="0">
                <a:solidFill>
                  <a:schemeClr val="accent2"/>
                </a:solidFill>
              </a:rPr>
              <a:t>в области регулируемых цен (тарифов) в электроэнергетике</a:t>
            </a:r>
            <a:endParaRPr lang="ru-RU" sz="2000" b="1" cap="small" dirty="0">
              <a:solidFill>
                <a:schemeClr val="accent2"/>
              </a:solidFill>
            </a:endParaRPr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396413" y="6580188"/>
            <a:ext cx="28448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ECEB4C-2169-874A-AAD7-3C5F88FC63EE}" type="slidenum">
              <a:rPr lang="ru-RU" altLang="ru-RU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600">
              <a:solidFill>
                <a:schemeClr val="bg1"/>
              </a:solidFill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 bwMode="auto">
          <a:xfrm>
            <a:off x="143338" y="1412777"/>
            <a:ext cx="11809313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ru-RU" sz="2400" b="1" dirty="0" smtClean="0"/>
              <a:t>Проект постановления </a:t>
            </a:r>
            <a:r>
              <a:rPr lang="ru-RU" sz="2400" b="1" dirty="0"/>
              <a:t>Правительства Российской </a:t>
            </a:r>
            <a:r>
              <a:rPr lang="ru-RU" sz="2400" b="1" dirty="0" smtClean="0"/>
              <a:t>Федерации </a:t>
            </a:r>
          </a:p>
          <a:p>
            <a:pPr marL="0" indent="0" algn="just">
              <a:buNone/>
            </a:pPr>
            <a:r>
              <a:rPr lang="ru-RU" sz="2400" b="1" dirty="0" smtClean="0"/>
              <a:t>«</a:t>
            </a:r>
            <a:r>
              <a:rPr lang="ru-RU" sz="2400" b="1" dirty="0"/>
              <a:t>О внесении изменений в </a:t>
            </a:r>
            <a:r>
              <a:rPr lang="ru-RU" sz="2400" b="1" dirty="0" smtClean="0"/>
              <a:t>Основы ценообразования в области регулируемых цен (тарифов) в электроэнергетике»</a:t>
            </a:r>
          </a:p>
          <a:p>
            <a:pPr marL="0" indent="0" algn="just">
              <a:buNone/>
            </a:pPr>
            <a:endParaRPr lang="ru-RU" sz="2400" b="1" dirty="0" smtClean="0"/>
          </a:p>
          <a:p>
            <a:pPr marL="0" indent="0" algn="just">
              <a:buNone/>
            </a:pPr>
            <a:r>
              <a:rPr lang="ru-RU" sz="2400" b="1" dirty="0" smtClean="0"/>
              <a:t>Поручение Правительства Российской Федерации </a:t>
            </a:r>
          </a:p>
          <a:p>
            <a:pPr marL="0" indent="0" algn="just">
              <a:buNone/>
            </a:pPr>
            <a:r>
              <a:rPr lang="ru-RU" sz="2400" b="1" dirty="0" smtClean="0"/>
              <a:t>от 18.04.2017 № АД-П9-38пр</a:t>
            </a:r>
          </a:p>
          <a:p>
            <a:pPr marL="0" indent="0" algn="just">
              <a:buNone/>
            </a:pPr>
            <a:r>
              <a:rPr lang="ru-RU" sz="2400" b="1" dirty="0" smtClean="0"/>
              <a:t>Письмо Аппарата Правительства Российской Федерации </a:t>
            </a:r>
          </a:p>
          <a:p>
            <a:pPr marL="0" indent="0" algn="just">
              <a:buNone/>
            </a:pPr>
            <a:r>
              <a:rPr lang="ru-RU" sz="2400" b="1" dirty="0" smtClean="0"/>
              <a:t>от 05.07.2017 № П9-35477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14070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2316163" y="1341438"/>
            <a:ext cx="7913687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3600" b="1"/>
              <a:t>СПАСИБО ЗА ВНИМАНИЕ!</a:t>
            </a:r>
            <a:r>
              <a:rPr lang="en-US" altLang="ru-RU" sz="1800" b="1"/>
              <a:t/>
            </a:r>
            <a:br>
              <a:rPr lang="en-US" altLang="ru-RU" sz="1800" b="1"/>
            </a:br>
            <a:endParaRPr lang="ru-RU" altLang="ru-RU" sz="1800" b="1"/>
          </a:p>
        </p:txBody>
      </p:sp>
      <p:sp>
        <p:nvSpPr>
          <p:cNvPr id="25603" name="Номер слайда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CA67C4F-30AC-1740-94F6-D2EF3289FACB}" type="slidenum">
              <a:rPr lang="ru-RU" altLang="ru-RU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600">
              <a:solidFill>
                <a:schemeClr val="bg1"/>
              </a:solidFill>
            </a:endParaRPr>
          </a:p>
        </p:txBody>
      </p:sp>
      <p:pic>
        <p:nvPicPr>
          <p:cNvPr id="25604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113" y="2263775"/>
            <a:ext cx="3667125" cy="394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22553</TotalTime>
  <Words>244</Words>
  <Application>Microsoft Office PowerPoint</Application>
  <PresentationFormat>Широкоэкранный</PresentationFormat>
  <Paragraphs>29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ＭＳ Ｐゴシック</vt:lpstr>
      <vt:lpstr>ＭＳ Ｐゴシック</vt:lpstr>
      <vt:lpstr>Arial</vt:lpstr>
      <vt:lpstr>Оформление по умолчанию</vt:lpstr>
      <vt:lpstr>Изменение актов Правительства РФ по вопросам ценообразования  в области регулируемых цен (тарифов) в электроэнергетике</vt:lpstr>
      <vt:lpstr>Изменение нормативных правовых актов по вопросам ценообразования в области регулируемых цен (тарифов) в электроэнергетике</vt:lpstr>
      <vt:lpstr>Изменение ведомственных актов ФАС России  в области регулируемых цен (тарифов) в электроэнергетике</vt:lpstr>
      <vt:lpstr>Изменение актов Правительства РФ по вопросам ценообразования  в области регулируемых цен (тарифов) в электроэнергетике</vt:lpstr>
      <vt:lpstr>Изменение актов Правительства РФ по вопросам ценообразования  в области регулируемых цен (тарифов) в электроэнергетике</vt:lpstr>
      <vt:lpstr>Презентация PowerPoint</vt:lpstr>
    </vt:vector>
  </TitlesOfParts>
  <Company>ФАС России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Кашунина Ирина Валерьевна</dc:creator>
  <cp:lastModifiedBy>Дудкин Сергей Анатольевич</cp:lastModifiedBy>
  <cp:revision>1491</cp:revision>
  <cp:lastPrinted>2016-09-23T13:19:18Z</cp:lastPrinted>
  <dcterms:created xsi:type="dcterms:W3CDTF">2011-08-24T07:02:51Z</dcterms:created>
  <dcterms:modified xsi:type="dcterms:W3CDTF">2018-03-07T06:36:37Z</dcterms:modified>
</cp:coreProperties>
</file>